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97" r:id="rId7"/>
    <p:sldId id="262" r:id="rId8"/>
    <p:sldId id="261"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96" r:id="rId34"/>
    <p:sldId id="287" r:id="rId35"/>
    <p:sldId id="288" r:id="rId36"/>
    <p:sldId id="289" r:id="rId37"/>
    <p:sldId id="291" r:id="rId38"/>
    <p:sldId id="292" r:id="rId39"/>
    <p:sldId id="293" r:id="rId40"/>
    <p:sldId id="294" r:id="rId4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i5mvfKloTO3L+IGBd0Zae+VkF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6A7"/>
    <a:srgbClr val="F0ECE6"/>
    <a:srgbClr val="EFEB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F00543-9EBE-4AE2-90B9-4A6FD998C48B}">
  <a:tblStyle styleId="{52F00543-9EBE-4AE2-90B9-4A6FD998C48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BE2F7F26-7A3F-44C9-8955-1E4BE06F2619}"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G:\ASER%20Constituency%202024\Presentation\Presentatio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G:\ASER%20Constituency%202024\Presentation\Presentation%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ASER%20Constituency%202024\Presentation\Presentation%20Dat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Social</a:t>
            </a:r>
            <a:r>
              <a:rPr lang="en-US" b="1" baseline="0" dirty="0">
                <a:solidFill>
                  <a:schemeClr val="tx1"/>
                </a:solidFill>
              </a:rPr>
              <a:t> Protection</a:t>
            </a:r>
            <a:endParaRPr lang="en-US" b="1" dirty="0">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BISP</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6"/>
              <c:layout>
                <c:manualLayout>
                  <c:x val="3.373247224044771E-2"/>
                  <c:y val="-0.1346248109714762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58-4699-8857-AE962E94588E}"/>
                </c:ext>
              </c:extLst>
            </c:dLbl>
            <c:dLbl>
              <c:idx val="7"/>
              <c:layout>
                <c:manualLayout>
                  <c:x val="2.4738657081761758E-2"/>
                  <c:y val="-0.1257947888964210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58-4699-8857-AE962E94588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PS 51: Umerkot</c:v>
                </c:pt>
                <c:pt idx="1">
                  <c:v>PP 183: Kasur</c:v>
                </c:pt>
                <c:pt idx="2">
                  <c:v>PB 26: Kech</c:v>
                </c:pt>
                <c:pt idx="3">
                  <c:v>PS 121: Karachi West</c:v>
                </c:pt>
                <c:pt idx="4">
                  <c:v>PP 254: Bahawalpur</c:v>
                </c:pt>
                <c:pt idx="5">
                  <c:v>PK 52: Swabi</c:v>
                </c:pt>
                <c:pt idx="6">
                  <c:v>PB 43: Quetta</c:v>
                </c:pt>
                <c:pt idx="7">
                  <c:v>PK 14: Lower Dir</c:v>
                </c:pt>
              </c:strCache>
            </c:strRef>
          </c:cat>
          <c:val>
            <c:numRef>
              <c:f>Sheet1!$B$2:$B$9</c:f>
              <c:numCache>
                <c:formatCode>0%</c:formatCode>
                <c:ptCount val="8"/>
                <c:pt idx="0">
                  <c:v>0.56999999999999995</c:v>
                </c:pt>
                <c:pt idx="1">
                  <c:v>0.4</c:v>
                </c:pt>
                <c:pt idx="2">
                  <c:v>0.15</c:v>
                </c:pt>
                <c:pt idx="3">
                  <c:v>0.11</c:v>
                </c:pt>
                <c:pt idx="4">
                  <c:v>0.1</c:v>
                </c:pt>
                <c:pt idx="5">
                  <c:v>0.09</c:v>
                </c:pt>
                <c:pt idx="6">
                  <c:v>7.0000000000000007E-2</c:v>
                </c:pt>
                <c:pt idx="7">
                  <c:v>0.03</c:v>
                </c:pt>
              </c:numCache>
            </c:numRef>
          </c:val>
          <c:smooth val="0"/>
          <c:extLst>
            <c:ext xmlns:c16="http://schemas.microsoft.com/office/drawing/2014/chart" uri="{C3380CC4-5D6E-409C-BE32-E72D297353CC}">
              <c16:uniqueId val="{00000002-0058-4699-8857-AE962E94588E}"/>
            </c:ext>
          </c:extLst>
        </c:ser>
        <c:ser>
          <c:idx val="1"/>
          <c:order val="1"/>
          <c:tx>
            <c:strRef>
              <c:f>Sheet1!$C$1</c:f>
              <c:strCache>
                <c:ptCount val="1"/>
                <c:pt idx="0">
                  <c:v>Others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2"/>
              <c:layout>
                <c:manualLayout>
                  <c:x val="-0.10405277599062093"/>
                  <c:y val="-9.48897116337279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58-4699-8857-AE962E94588E}"/>
                </c:ext>
              </c:extLst>
            </c:dLbl>
            <c:dLbl>
              <c:idx val="3"/>
              <c:layout>
                <c:manualLayout>
                  <c:x val="-7.3692630347470143E-3"/>
                  <c:y val="-0.1787749213467521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58-4699-8857-AE962E94588E}"/>
                </c:ext>
              </c:extLst>
            </c:dLbl>
            <c:dLbl>
              <c:idx val="4"/>
              <c:layout>
                <c:manualLayout>
                  <c:x val="3.5980926030119452E-2"/>
                  <c:y val="-0.1699448992716970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58-4699-8857-AE962E94588E}"/>
                </c:ext>
              </c:extLst>
            </c:dLbl>
            <c:dLbl>
              <c:idx val="5"/>
              <c:layout>
                <c:manualLayout>
                  <c:x val="2.9235564661104902E-2"/>
                  <c:y val="-0.1611148771966418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58-4699-8857-AE962E94588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PS 51: Umerkot</c:v>
                </c:pt>
                <c:pt idx="1">
                  <c:v>PP 183: Kasur</c:v>
                </c:pt>
                <c:pt idx="2">
                  <c:v>PB 26: Kech</c:v>
                </c:pt>
                <c:pt idx="3">
                  <c:v>PS 121: Karachi West</c:v>
                </c:pt>
                <c:pt idx="4">
                  <c:v>PP 254: Bahawalpur</c:v>
                </c:pt>
                <c:pt idx="5">
                  <c:v>PK 52: Swabi</c:v>
                </c:pt>
                <c:pt idx="6">
                  <c:v>PB 43: Quetta</c:v>
                </c:pt>
                <c:pt idx="7">
                  <c:v>PK 14: Lower Dir</c:v>
                </c:pt>
              </c:strCache>
            </c:strRef>
          </c:cat>
          <c:val>
            <c:numRef>
              <c:f>Sheet1!$C$2:$C$9</c:f>
              <c:numCache>
                <c:formatCode>0%</c:formatCode>
                <c:ptCount val="8"/>
                <c:pt idx="0">
                  <c:v>0.06</c:v>
                </c:pt>
                <c:pt idx="1">
                  <c:v>0.08</c:v>
                </c:pt>
                <c:pt idx="2">
                  <c:v>0.1</c:v>
                </c:pt>
                <c:pt idx="3">
                  <c:v>0.1</c:v>
                </c:pt>
                <c:pt idx="4">
                  <c:v>0.08</c:v>
                </c:pt>
                <c:pt idx="5">
                  <c:v>0.05</c:v>
                </c:pt>
                <c:pt idx="6">
                  <c:v>0.11</c:v>
                </c:pt>
                <c:pt idx="7">
                  <c:v>0.05</c:v>
                </c:pt>
              </c:numCache>
            </c:numRef>
          </c:val>
          <c:smooth val="0"/>
          <c:extLst>
            <c:ext xmlns:c16="http://schemas.microsoft.com/office/drawing/2014/chart" uri="{C3380CC4-5D6E-409C-BE32-E72D297353CC}">
              <c16:uniqueId val="{00000007-0058-4699-8857-AE962E94588E}"/>
            </c:ext>
          </c:extLst>
        </c:ser>
        <c:dLbls>
          <c:dLblPos val="t"/>
          <c:showLegendKey val="0"/>
          <c:showVal val="1"/>
          <c:showCatName val="0"/>
          <c:showSerName val="0"/>
          <c:showPercent val="0"/>
          <c:showBubbleSize val="0"/>
        </c:dLbls>
        <c:marker val="1"/>
        <c:smooth val="0"/>
        <c:axId val="692833736"/>
        <c:axId val="692830136"/>
      </c:lineChart>
      <c:catAx>
        <c:axId val="692833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692830136"/>
        <c:crosses val="autoZero"/>
        <c:auto val="1"/>
        <c:lblAlgn val="ctr"/>
        <c:lblOffset val="100"/>
        <c:noMultiLvlLbl val="0"/>
      </c:catAx>
      <c:valAx>
        <c:axId val="692830136"/>
        <c:scaling>
          <c:orientation val="minMax"/>
        </c:scaling>
        <c:delete val="1"/>
        <c:axPos val="l"/>
        <c:numFmt formatCode="0%" sourceLinked="1"/>
        <c:majorTickMark val="none"/>
        <c:minorTickMark val="none"/>
        <c:tickLblPos val="nextTo"/>
        <c:crossAx val="692833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802137788789582E-2"/>
          <c:y val="0.26516525154904858"/>
          <c:w val="0.88805233777408799"/>
          <c:h val="0.38321156172579229"/>
        </c:manualLayout>
      </c:layout>
      <c:lineChart>
        <c:grouping val="percentStacked"/>
        <c:varyColors val="0"/>
        <c:ser>
          <c:idx val="0"/>
          <c:order val="0"/>
          <c:tx>
            <c:strRef>
              <c:f>Sheet1!$B$67</c:f>
              <c:strCache>
                <c:ptCount val="1"/>
                <c:pt idx="0">
                  <c:v>Received Basic Vaccines</c:v>
                </c:pt>
              </c:strCache>
            </c:strRef>
          </c:tx>
          <c:spPr>
            <a:ln w="25400" cap="rnd">
              <a:solidFill>
                <a:schemeClr val="lt1"/>
              </a:solidFill>
              <a:round/>
            </a:ln>
            <a:effectLst>
              <a:outerShdw dist="25400" dir="2700000" algn="tl" rotWithShape="0">
                <a:schemeClr val="accent1"/>
              </a:outerShdw>
            </a:effectLst>
          </c:spPr>
          <c:marker>
            <c:symbol val="none"/>
          </c:marker>
          <c:dLbls>
            <c:spPr>
              <a:solidFill>
                <a:schemeClr val="accent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Sheet1!$A$68:$A$75</c:f>
              <c:strCache>
                <c:ptCount val="8"/>
                <c:pt idx="0">
                  <c:v>PP 254: Bahawalpur</c:v>
                </c:pt>
                <c:pt idx="1">
                  <c:v>PB 26: Kech</c:v>
                </c:pt>
                <c:pt idx="2">
                  <c:v>PP 183: Kasur</c:v>
                </c:pt>
                <c:pt idx="3">
                  <c:v>PK 14: Lower Dir</c:v>
                </c:pt>
                <c:pt idx="4">
                  <c:v>PB 43: Quetta</c:v>
                </c:pt>
                <c:pt idx="5">
                  <c:v>PS 121: Karachi West</c:v>
                </c:pt>
                <c:pt idx="6">
                  <c:v>PK 52: Swabi</c:v>
                </c:pt>
                <c:pt idx="7">
                  <c:v>PS 51: Umerkot</c:v>
                </c:pt>
              </c:strCache>
            </c:strRef>
          </c:cat>
          <c:val>
            <c:numRef>
              <c:f>Sheet1!$B$68:$B$75</c:f>
              <c:numCache>
                <c:formatCode>0%</c:formatCode>
                <c:ptCount val="8"/>
                <c:pt idx="0">
                  <c:v>0.72</c:v>
                </c:pt>
                <c:pt idx="1">
                  <c:v>0.7</c:v>
                </c:pt>
                <c:pt idx="2">
                  <c:v>0.61</c:v>
                </c:pt>
                <c:pt idx="3">
                  <c:v>0.55000000000000004</c:v>
                </c:pt>
                <c:pt idx="4">
                  <c:v>0.37</c:v>
                </c:pt>
                <c:pt idx="5">
                  <c:v>0.35</c:v>
                </c:pt>
                <c:pt idx="6">
                  <c:v>0.21</c:v>
                </c:pt>
                <c:pt idx="7">
                  <c:v>0.01</c:v>
                </c:pt>
              </c:numCache>
            </c:numRef>
          </c:val>
          <c:smooth val="0"/>
          <c:extLst>
            <c:ext xmlns:c16="http://schemas.microsoft.com/office/drawing/2014/chart" uri="{C3380CC4-5D6E-409C-BE32-E72D297353CC}">
              <c16:uniqueId val="{00000000-4496-45E2-B7E2-A56B7B75D88B}"/>
            </c:ext>
          </c:extLst>
        </c:ser>
        <c:dLbls>
          <c:dLblPos val="ctr"/>
          <c:showLegendKey val="0"/>
          <c:showVal val="1"/>
          <c:showCatName val="0"/>
          <c:showSerName val="0"/>
          <c:showPercent val="0"/>
          <c:showBubbleSize val="0"/>
        </c:dLbls>
        <c:dropLines>
          <c:spPr>
            <a:ln w="9525" cap="flat" cmpd="sng" algn="ctr">
              <a:solidFill>
                <a:schemeClr val="tx1"/>
              </a:solidFill>
              <a:round/>
            </a:ln>
            <a:effectLst/>
          </c:spPr>
        </c:dropLines>
        <c:upDownBars>
          <c:gapWidth val="150"/>
          <c:upBars>
            <c:spPr>
              <a:solidFill>
                <a:schemeClr val="lt1">
                  <a:lumMod val="95000"/>
                </a:schemeClr>
              </a:solidFill>
              <a:ln w="9525">
                <a:solidFill>
                  <a:schemeClr val="accent1">
                    <a:lumMod val="60000"/>
                    <a:lumOff val="40000"/>
                  </a:schemeClr>
                </a:solidFill>
              </a:ln>
              <a:effectLst/>
            </c:spPr>
          </c:upBars>
          <c:downBars>
            <c:spPr>
              <a:solidFill>
                <a:schemeClr val="dk1">
                  <a:lumMod val="35000"/>
                  <a:lumOff val="65000"/>
                </a:schemeClr>
              </a:solidFill>
              <a:ln w="9525">
                <a:solidFill>
                  <a:schemeClr val="accent1">
                    <a:lumMod val="60000"/>
                    <a:lumOff val="40000"/>
                  </a:schemeClr>
                </a:solidFill>
              </a:ln>
              <a:effectLst/>
            </c:spPr>
          </c:downBars>
        </c:upDownBars>
        <c:smooth val="0"/>
        <c:axId val="651606328"/>
        <c:axId val="651603088"/>
      </c:lineChart>
      <c:catAx>
        <c:axId val="6516063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tx1"/>
                </a:solidFill>
                <a:latin typeface="+mn-lt"/>
                <a:ea typeface="+mn-ea"/>
                <a:cs typeface="+mn-cs"/>
              </a:defRPr>
            </a:pPr>
            <a:endParaRPr lang="en-US"/>
          </a:p>
        </c:txPr>
        <c:crossAx val="651603088"/>
        <c:crosses val="autoZero"/>
        <c:auto val="1"/>
        <c:lblAlgn val="ctr"/>
        <c:lblOffset val="100"/>
        <c:noMultiLvlLbl val="0"/>
      </c:catAx>
      <c:valAx>
        <c:axId val="651603088"/>
        <c:scaling>
          <c:orientation val="minMax"/>
        </c:scaling>
        <c:delete val="1"/>
        <c:axPos val="l"/>
        <c:numFmt formatCode="0%" sourceLinked="1"/>
        <c:majorTickMark val="none"/>
        <c:minorTickMark val="none"/>
        <c:tickLblPos val="nextTo"/>
        <c:crossAx val="651606328"/>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rgbClr val="F0ECE6"/>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894038287465534E-2"/>
          <c:y val="0.36152786737073045"/>
          <c:w val="0.9375412203239839"/>
          <c:h val="0.30417787374621225"/>
        </c:manualLayout>
      </c:layout>
      <c:lineChart>
        <c:grouping val="percentStacked"/>
        <c:varyColors val="0"/>
        <c:ser>
          <c:idx val="0"/>
          <c:order val="0"/>
          <c:tx>
            <c:strRef>
              <c:f>Sheet1!$B$83</c:f>
              <c:strCache>
                <c:ptCount val="1"/>
                <c:pt idx="0">
                  <c:v>B-Form/Birth Registration</c:v>
                </c:pt>
              </c:strCache>
            </c:strRef>
          </c:tx>
          <c:spPr>
            <a:ln w="25400" cap="rnd">
              <a:solidFill>
                <a:schemeClr val="lt1"/>
              </a:solidFill>
              <a:round/>
            </a:ln>
            <a:effectLst>
              <a:outerShdw dist="25400" dir="2700000" algn="tl" rotWithShape="0">
                <a:schemeClr val="accent1"/>
              </a:outerShdw>
            </a:effectLst>
          </c:spPr>
          <c:marker>
            <c:symbol val="none"/>
          </c:marker>
          <c:dLbls>
            <c:spPr>
              <a:solidFill>
                <a:schemeClr val="accent1"/>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Sheet1!$A$84:$A$91</c:f>
              <c:strCache>
                <c:ptCount val="8"/>
                <c:pt idx="0">
                  <c:v>PP 254: Bahawalpur</c:v>
                </c:pt>
                <c:pt idx="1">
                  <c:v>PP 183: Kasur</c:v>
                </c:pt>
                <c:pt idx="2">
                  <c:v>PB 43: Quetta</c:v>
                </c:pt>
                <c:pt idx="3">
                  <c:v>PS 121: Karachi West</c:v>
                </c:pt>
                <c:pt idx="4">
                  <c:v>PB 26: Kech</c:v>
                </c:pt>
                <c:pt idx="5">
                  <c:v>PK 14: Lower Dir</c:v>
                </c:pt>
                <c:pt idx="6">
                  <c:v>PS 51: Umerkot</c:v>
                </c:pt>
                <c:pt idx="7">
                  <c:v>PK 52: Swabi</c:v>
                </c:pt>
              </c:strCache>
            </c:strRef>
          </c:cat>
          <c:val>
            <c:numRef>
              <c:f>Sheet1!$B$84:$B$91</c:f>
              <c:numCache>
                <c:formatCode>0%</c:formatCode>
                <c:ptCount val="8"/>
                <c:pt idx="0">
                  <c:v>0.61</c:v>
                </c:pt>
                <c:pt idx="1">
                  <c:v>0.53</c:v>
                </c:pt>
                <c:pt idx="2">
                  <c:v>0.47</c:v>
                </c:pt>
                <c:pt idx="3">
                  <c:v>0.38</c:v>
                </c:pt>
                <c:pt idx="4">
                  <c:v>0.13</c:v>
                </c:pt>
                <c:pt idx="5">
                  <c:v>0.1</c:v>
                </c:pt>
                <c:pt idx="6">
                  <c:v>0.05</c:v>
                </c:pt>
                <c:pt idx="7">
                  <c:v>0.04</c:v>
                </c:pt>
              </c:numCache>
            </c:numRef>
          </c:val>
          <c:smooth val="0"/>
          <c:extLst>
            <c:ext xmlns:c16="http://schemas.microsoft.com/office/drawing/2014/chart" uri="{C3380CC4-5D6E-409C-BE32-E72D297353CC}">
              <c16:uniqueId val="{00000000-EC43-42B2-B0A1-79A993FC5DE9}"/>
            </c:ext>
          </c:extLst>
        </c:ser>
        <c:dLbls>
          <c:dLblPos val="ctr"/>
          <c:showLegendKey val="0"/>
          <c:showVal val="1"/>
          <c:showCatName val="0"/>
          <c:showSerName val="0"/>
          <c:showPercent val="0"/>
          <c:showBubbleSize val="0"/>
        </c:dLbls>
        <c:dropLines>
          <c:spPr>
            <a:ln w="9525" cap="flat" cmpd="sng" algn="ctr">
              <a:solidFill>
                <a:schemeClr val="tx1"/>
              </a:solidFill>
              <a:round/>
            </a:ln>
            <a:effectLst/>
          </c:spPr>
        </c:dropLines>
        <c:upDownBars>
          <c:gapWidth val="150"/>
          <c:upBars>
            <c:spPr>
              <a:solidFill>
                <a:schemeClr val="lt1">
                  <a:lumMod val="95000"/>
                </a:schemeClr>
              </a:solidFill>
              <a:ln w="9525">
                <a:solidFill>
                  <a:schemeClr val="accent1">
                    <a:lumMod val="60000"/>
                    <a:lumOff val="40000"/>
                  </a:schemeClr>
                </a:solidFill>
              </a:ln>
              <a:effectLst/>
            </c:spPr>
          </c:upBars>
          <c:downBars>
            <c:spPr>
              <a:solidFill>
                <a:schemeClr val="dk1">
                  <a:lumMod val="35000"/>
                  <a:lumOff val="65000"/>
                </a:schemeClr>
              </a:solidFill>
              <a:ln w="9525">
                <a:solidFill>
                  <a:schemeClr val="accent1">
                    <a:lumMod val="60000"/>
                    <a:lumOff val="40000"/>
                  </a:schemeClr>
                </a:solidFill>
              </a:ln>
              <a:effectLst/>
            </c:spPr>
          </c:downBars>
        </c:upDownBars>
        <c:smooth val="0"/>
        <c:axId val="862943416"/>
        <c:axId val="862943776"/>
      </c:lineChart>
      <c:catAx>
        <c:axId val="8629434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tx1"/>
                </a:solidFill>
                <a:latin typeface="+mn-lt"/>
                <a:ea typeface="+mn-ea"/>
                <a:cs typeface="+mn-cs"/>
              </a:defRPr>
            </a:pPr>
            <a:endParaRPr lang="en-US"/>
          </a:p>
        </c:txPr>
        <c:crossAx val="862943776"/>
        <c:crosses val="autoZero"/>
        <c:auto val="1"/>
        <c:lblAlgn val="ctr"/>
        <c:lblOffset val="100"/>
        <c:noMultiLvlLbl val="0"/>
      </c:catAx>
      <c:valAx>
        <c:axId val="862943776"/>
        <c:scaling>
          <c:orientation val="minMax"/>
        </c:scaling>
        <c:delete val="1"/>
        <c:axPos val="l"/>
        <c:numFmt formatCode="0%" sourceLinked="1"/>
        <c:majorTickMark val="none"/>
        <c:minorTickMark val="none"/>
        <c:tickLblPos val="nextTo"/>
        <c:crossAx val="862943416"/>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rgbClr val="F0ECE6"/>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0.10232</cdr:x>
      <cdr:y>0</cdr:y>
    </cdr:from>
    <cdr:to>
      <cdr:x>0.89348</cdr:x>
      <cdr:y>0.12596</cdr:y>
    </cdr:to>
    <cdr:sp macro="" textlink="">
      <cdr:nvSpPr>
        <cdr:cNvPr id="2" name="TextBox 1">
          <a:extLst xmlns:a="http://schemas.openxmlformats.org/drawingml/2006/main">
            <a:ext uri="{FF2B5EF4-FFF2-40B4-BE49-F238E27FC236}">
              <a16:creationId xmlns:a16="http://schemas.microsoft.com/office/drawing/2014/main" id="{F19A9D95-19AB-F58B-501D-108BD02EE25B}"/>
            </a:ext>
          </a:extLst>
        </cdr:cNvPr>
        <cdr:cNvSpPr txBox="1"/>
      </cdr:nvSpPr>
      <cdr:spPr>
        <a:xfrm xmlns:a="http://schemas.openxmlformats.org/drawingml/2006/main">
          <a:off x="612644" y="0"/>
          <a:ext cx="4736892" cy="3077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kern="1200" dirty="0"/>
            <a:t>Availability of B-Form/Birth Registration Certificate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3" name="Google Shape;68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7" name="Google Shape;73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602d37f54_6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5602d37f54_6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5602d37f54_6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 name="Google Shape;74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1" name="Google Shape;79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0" name="Google Shape;80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6" name="Google Shape;81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5f9fd4ef3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2" name="Google Shape;832;g35f9fd4ef3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3" name="Google Shape;833;g35f9fd4ef3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35f9fd4ef39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35f9fd4ef39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1" name="Google Shape;841;g35f9fd4ef39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35f9fd4ef39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35f9fd4ef39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g35f9fd4ef39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6" name="Google Shape;8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5602d37f54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35602d37f54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g35602d37f54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5602d37f54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35602d37f54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5602d37f54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 name="Google Shape;2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rgbClr val="F0ECE6"/>
        </a:solidFill>
        <a:effectLst/>
      </p:bgPr>
    </p:bg>
    <p:spTree>
      <p:nvGrpSpPr>
        <p:cNvPr id="1" name="Shape 18"/>
        <p:cNvGrpSpPr/>
        <p:nvPr/>
      </p:nvGrpSpPr>
      <p:grpSpPr>
        <a:xfrm>
          <a:off x="0" y="0"/>
          <a:ext cx="0" cy="0"/>
          <a:chOff x="0" y="0"/>
          <a:chExt cx="0" cy="0"/>
        </a:xfrm>
      </p:grpSpPr>
      <p:sp>
        <p:nvSpPr>
          <p:cNvPr id="19" name="Google Shape;19;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bg>
      <p:bgPr>
        <a:solidFill>
          <a:srgbClr val="F0ECE6"/>
        </a:solidFill>
        <a:effectLst/>
      </p:bgPr>
    </p:bg>
    <p:spTree>
      <p:nvGrpSpPr>
        <p:cNvPr id="1" name="Shape 75"/>
        <p:cNvGrpSpPr/>
        <p:nvPr/>
      </p:nvGrpSpPr>
      <p:grpSpPr>
        <a:xfrm>
          <a:off x="0" y="0"/>
          <a:ext cx="0" cy="0"/>
          <a:chOff x="0" y="0"/>
          <a:chExt cx="0" cy="0"/>
        </a:xfrm>
      </p:grpSpPr>
      <p:sp>
        <p:nvSpPr>
          <p:cNvPr id="76" name="Google Shape;7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bg>
      <p:bgPr>
        <a:solidFill>
          <a:srgbClr val="F0ECE6"/>
        </a:solidFill>
        <a:effectLst/>
      </p:bgPr>
    </p:bg>
    <p:spTree>
      <p:nvGrpSpPr>
        <p:cNvPr id="1" name="Shape 81"/>
        <p:cNvGrpSpPr/>
        <p:nvPr/>
      </p:nvGrpSpPr>
      <p:grpSpPr>
        <a:xfrm>
          <a:off x="0" y="0"/>
          <a:ext cx="0" cy="0"/>
          <a:chOff x="0" y="0"/>
          <a:chExt cx="0" cy="0"/>
        </a:xfrm>
      </p:grpSpPr>
      <p:sp>
        <p:nvSpPr>
          <p:cNvPr id="82" name="Google Shape;82;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rgbClr val="F0ECE6"/>
        </a:solidFill>
        <a:effectLst/>
      </p:bgPr>
    </p:bg>
    <p:spTree>
      <p:nvGrpSpPr>
        <p:cNvPr id="1" name="Shape 24"/>
        <p:cNvGrpSpPr/>
        <p:nvPr/>
      </p:nvGrpSpPr>
      <p:grpSpPr>
        <a:xfrm>
          <a:off x="0" y="0"/>
          <a:ext cx="0" cy="0"/>
          <a:chOff x="0" y="0"/>
          <a:chExt cx="0" cy="0"/>
        </a:xfrm>
      </p:grpSpPr>
      <p:sp>
        <p:nvSpPr>
          <p:cNvPr id="25" name="Google Shape;25;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0ECE6"/>
        </a:solidFill>
        <a:effectLst/>
      </p:bgPr>
    </p:bg>
    <p:spTree>
      <p:nvGrpSpPr>
        <p:cNvPr id="1" name="Shape 29"/>
        <p:cNvGrpSpPr/>
        <p:nvPr/>
      </p:nvGrpSpPr>
      <p:grpSpPr>
        <a:xfrm>
          <a:off x="0" y="0"/>
          <a:ext cx="0" cy="0"/>
          <a:chOff x="0" y="0"/>
          <a:chExt cx="0" cy="0"/>
        </a:xfrm>
      </p:grpSpPr>
      <p:sp>
        <p:nvSpPr>
          <p:cNvPr id="30" name="Google Shape;30;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2" name="Google Shape;3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0ECE6"/>
        </a:solidFill>
        <a:effectLst/>
      </p:bgPr>
    </p:bg>
    <p:spTree>
      <p:nvGrpSpPr>
        <p:cNvPr id="1" name="Shape 35"/>
        <p:cNvGrpSpPr/>
        <p:nvPr/>
      </p:nvGrpSpPr>
      <p:grpSpPr>
        <a:xfrm>
          <a:off x="0" y="0"/>
          <a:ext cx="0" cy="0"/>
          <a:chOff x="0" y="0"/>
          <a:chExt cx="0" cy="0"/>
        </a:xfrm>
      </p:grpSpPr>
      <p:sp>
        <p:nvSpPr>
          <p:cNvPr id="36" name="Google Shape;36;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rgbClr val="F0ECE6"/>
        </a:solidFill>
        <a:effectLst/>
      </p:bgPr>
    </p:bg>
    <p:spTree>
      <p:nvGrpSpPr>
        <p:cNvPr id="1" name="Shape 41"/>
        <p:cNvGrpSpPr/>
        <p:nvPr/>
      </p:nvGrpSpPr>
      <p:grpSpPr>
        <a:xfrm>
          <a:off x="0" y="0"/>
          <a:ext cx="0" cy="0"/>
          <a:chOff x="0" y="0"/>
          <a:chExt cx="0" cy="0"/>
        </a:xfrm>
      </p:grpSpPr>
      <p:sp>
        <p:nvSpPr>
          <p:cNvPr id="42" name="Google Shape;4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rgbClr val="F0ECE6"/>
        </a:solidFill>
        <a:effectLst/>
      </p:bgPr>
    </p:bg>
    <p:spTree>
      <p:nvGrpSpPr>
        <p:cNvPr id="1" name="Shape 48"/>
        <p:cNvGrpSpPr/>
        <p:nvPr/>
      </p:nvGrpSpPr>
      <p:grpSpPr>
        <a:xfrm>
          <a:off x="0" y="0"/>
          <a:ext cx="0" cy="0"/>
          <a:chOff x="0" y="0"/>
          <a:chExt cx="0" cy="0"/>
        </a:xfrm>
      </p:grpSpPr>
      <p:sp>
        <p:nvSpPr>
          <p:cNvPr id="49" name="Google Shape;49;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0ECE6"/>
        </a:solidFill>
        <a:effectLst/>
      </p:bgPr>
    </p:bg>
    <p:spTree>
      <p:nvGrpSpPr>
        <p:cNvPr id="1" name="Shape 57"/>
        <p:cNvGrpSpPr/>
        <p:nvPr/>
      </p:nvGrpSpPr>
      <p:grpSpPr>
        <a:xfrm>
          <a:off x="0" y="0"/>
          <a:ext cx="0" cy="0"/>
          <a:chOff x="0" y="0"/>
          <a:chExt cx="0" cy="0"/>
        </a:xfrm>
      </p:grpSpPr>
      <p:sp>
        <p:nvSpPr>
          <p:cNvPr id="58" name="Google Shape;5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solidFill>
          <a:srgbClr val="F0ECE6"/>
        </a:solidFill>
        <a:effectLst/>
      </p:bgPr>
    </p:bg>
    <p:spTree>
      <p:nvGrpSpPr>
        <p:cNvPr id="1" name="Shape 61"/>
        <p:cNvGrpSpPr/>
        <p:nvPr/>
      </p:nvGrpSpPr>
      <p:grpSpPr>
        <a:xfrm>
          <a:off x="0" y="0"/>
          <a:ext cx="0" cy="0"/>
          <a:chOff x="0" y="0"/>
          <a:chExt cx="0" cy="0"/>
        </a:xfrm>
      </p:grpSpPr>
      <p:sp>
        <p:nvSpPr>
          <p:cNvPr id="62" name="Google Shape;62;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bg>
      <p:bgPr>
        <a:solidFill>
          <a:srgbClr val="F0ECE6"/>
        </a:solidFill>
        <a:effectLst/>
      </p:bgPr>
    </p:bg>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a:spLocks noGrp="1"/>
          </p:cNvSpPr>
          <p:nvPr>
            <p:ph type="pic" idx="2"/>
          </p:nvPr>
        </p:nvSpPr>
        <p:spPr>
          <a:xfrm>
            <a:off x="5183188" y="987425"/>
            <a:ext cx="6172200" cy="4873625"/>
          </a:xfrm>
          <a:prstGeom prst="rect">
            <a:avLst/>
          </a:prstGeom>
          <a:noFill/>
          <a:ln>
            <a:noFill/>
          </a:ln>
        </p:spPr>
      </p:sp>
      <p:sp>
        <p:nvSpPr>
          <p:cNvPr id="71" name="Google Shape;71;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CE6"/>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22"/>
          <p:cNvPicPr preferRelativeResize="0"/>
          <p:nvPr/>
        </p:nvPicPr>
        <p:blipFill rotWithShape="1">
          <a:blip r:embed="rId13">
            <a:alphaModFix/>
          </a:blip>
          <a:srcRect/>
          <a:stretch/>
        </p:blipFill>
        <p:spPr>
          <a:xfrm>
            <a:off x="169163" y="167870"/>
            <a:ext cx="762490" cy="369944"/>
          </a:xfrm>
          <a:prstGeom prst="rect">
            <a:avLst/>
          </a:prstGeom>
          <a:noFill/>
          <a:ln>
            <a:noFill/>
          </a:ln>
        </p:spPr>
      </p:pic>
      <p:pic>
        <p:nvPicPr>
          <p:cNvPr id="16" name="Google Shape;16;p22"/>
          <p:cNvPicPr preferRelativeResize="0"/>
          <p:nvPr/>
        </p:nvPicPr>
        <p:blipFill rotWithShape="1">
          <a:blip r:embed="rId14">
            <a:alphaModFix/>
          </a:blip>
          <a:srcRect/>
          <a:stretch/>
        </p:blipFill>
        <p:spPr>
          <a:xfrm>
            <a:off x="11353800" y="185738"/>
            <a:ext cx="669037" cy="397765"/>
          </a:xfrm>
          <a:prstGeom prst="rect">
            <a:avLst/>
          </a:prstGeom>
          <a:noFill/>
          <a:ln>
            <a:noFill/>
          </a:ln>
        </p:spPr>
      </p:pic>
      <p:cxnSp>
        <p:nvCxnSpPr>
          <p:cNvPr id="17" name="Google Shape;17;p22"/>
          <p:cNvCxnSpPr/>
          <p:nvPr/>
        </p:nvCxnSpPr>
        <p:spPr>
          <a:xfrm>
            <a:off x="0" y="6790483"/>
            <a:ext cx="12192000" cy="0"/>
          </a:xfrm>
          <a:prstGeom prst="straightConnector1">
            <a:avLst/>
          </a:prstGeom>
          <a:noFill/>
          <a:ln w="12700" cap="flat" cmpd="sng">
            <a:solidFill>
              <a:schemeClr val="accent2"/>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4.png"/><Relationship Id="rId18"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27.png"/><Relationship Id="rId12" Type="http://schemas.openxmlformats.org/officeDocument/2006/relationships/image" Target="../media/image33.png"/><Relationship Id="rId17" Type="http://schemas.openxmlformats.org/officeDocument/2006/relationships/image" Target="../media/image29.png"/><Relationship Id="rId2" Type="http://schemas.openxmlformats.org/officeDocument/2006/relationships/notesSlide" Target="../notesSlides/notesSlide12.xml"/><Relationship Id="rId16"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23.png"/><Relationship Id="rId5" Type="http://schemas.openxmlformats.org/officeDocument/2006/relationships/image" Target="../media/image25.png"/><Relationship Id="rId15" Type="http://schemas.openxmlformats.org/officeDocument/2006/relationships/image" Target="../media/image36.png"/><Relationship Id="rId10" Type="http://schemas.openxmlformats.org/officeDocument/2006/relationships/image" Target="../media/image22.png"/><Relationship Id="rId4" Type="http://schemas.openxmlformats.org/officeDocument/2006/relationships/image" Target="../media/image24.png"/><Relationship Id="rId9" Type="http://schemas.openxmlformats.org/officeDocument/2006/relationships/image" Target="../media/image21.pn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2.png"/><Relationship Id="rId18" Type="http://schemas.openxmlformats.org/officeDocument/2006/relationships/image" Target="../media/image46.png"/><Relationship Id="rId3" Type="http://schemas.openxmlformats.org/officeDocument/2006/relationships/image" Target="../media/image40.png"/><Relationship Id="rId7" Type="http://schemas.openxmlformats.org/officeDocument/2006/relationships/image" Target="../media/image24.png"/><Relationship Id="rId12" Type="http://schemas.openxmlformats.org/officeDocument/2006/relationships/image" Target="../media/image41.png"/><Relationship Id="rId17" Type="http://schemas.openxmlformats.org/officeDocument/2006/relationships/image" Target="../media/image29.png"/><Relationship Id="rId2" Type="http://schemas.openxmlformats.org/officeDocument/2006/relationships/notesSlide" Target="../notesSlides/notesSlide15.xml"/><Relationship Id="rId16" Type="http://schemas.openxmlformats.org/officeDocument/2006/relationships/image" Target="../media/image45.png"/><Relationship Id="rId1" Type="http://schemas.openxmlformats.org/officeDocument/2006/relationships/slideLayout" Target="../slideLayouts/slideLayout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44.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0.png"/><Relationship Id="rId18" Type="http://schemas.openxmlformats.org/officeDocument/2006/relationships/image" Target="../media/image5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49.png"/><Relationship Id="rId17" Type="http://schemas.openxmlformats.org/officeDocument/2006/relationships/image" Target="../media/image29.png"/><Relationship Id="rId2" Type="http://schemas.openxmlformats.org/officeDocument/2006/relationships/notesSlide" Target="../notesSlides/notesSlide18.xml"/><Relationship Id="rId16"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23.png"/><Relationship Id="rId5" Type="http://schemas.openxmlformats.org/officeDocument/2006/relationships/image" Target="../media/image26.png"/><Relationship Id="rId15" Type="http://schemas.openxmlformats.org/officeDocument/2006/relationships/image" Target="../media/image52.png"/><Relationship Id="rId10" Type="http://schemas.openxmlformats.org/officeDocument/2006/relationships/image" Target="../media/image22.png"/><Relationship Id="rId4" Type="http://schemas.openxmlformats.org/officeDocument/2006/relationships/image" Target="../media/image25.png"/><Relationship Id="rId9" Type="http://schemas.openxmlformats.org/officeDocument/2006/relationships/image" Target="../media/image21.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26.png"/><Relationship Id="rId18" Type="http://schemas.openxmlformats.org/officeDocument/2006/relationships/image" Target="../media/image62.png"/><Relationship Id="rId3" Type="http://schemas.openxmlformats.org/officeDocument/2006/relationships/image" Target="../media/image21.png"/><Relationship Id="rId7" Type="http://schemas.openxmlformats.org/officeDocument/2006/relationships/image" Target="../media/image57.pn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notesSlide" Target="../notesSlides/notesSlide21.xml"/><Relationship Id="rId16"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56.png"/><Relationship Id="rId11" Type="http://schemas.openxmlformats.org/officeDocument/2006/relationships/image" Target="../media/image24.png"/><Relationship Id="rId5" Type="http://schemas.openxmlformats.org/officeDocument/2006/relationships/image" Target="../media/image23.png"/><Relationship Id="rId15" Type="http://schemas.openxmlformats.org/officeDocument/2006/relationships/image" Target="../media/image28.png"/><Relationship Id="rId10" Type="http://schemas.openxmlformats.org/officeDocument/2006/relationships/image" Target="../media/image60.png"/><Relationship Id="rId4" Type="http://schemas.openxmlformats.org/officeDocument/2006/relationships/image" Target="../media/image22.png"/><Relationship Id="rId9" Type="http://schemas.openxmlformats.org/officeDocument/2006/relationships/image" Target="../media/image59.png"/><Relationship Id="rId1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26.png"/><Relationship Id="rId18" Type="http://schemas.openxmlformats.org/officeDocument/2006/relationships/image" Target="../media/image70.png"/><Relationship Id="rId3" Type="http://schemas.openxmlformats.org/officeDocument/2006/relationships/image" Target="../media/image21.png"/><Relationship Id="rId7" Type="http://schemas.openxmlformats.org/officeDocument/2006/relationships/image" Target="../media/image65.pn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notesSlide" Target="../notesSlides/notesSlide24.xml"/><Relationship Id="rId16" Type="http://schemas.openxmlformats.org/officeDocument/2006/relationships/image" Target="../media/image69.png"/><Relationship Id="rId1" Type="http://schemas.openxmlformats.org/officeDocument/2006/relationships/slideLayout" Target="../slideLayouts/slideLayout3.xml"/><Relationship Id="rId6" Type="http://schemas.openxmlformats.org/officeDocument/2006/relationships/image" Target="../media/image64.png"/><Relationship Id="rId11" Type="http://schemas.openxmlformats.org/officeDocument/2006/relationships/image" Target="../media/image24.png"/><Relationship Id="rId5" Type="http://schemas.openxmlformats.org/officeDocument/2006/relationships/image" Target="../media/image23.png"/><Relationship Id="rId15" Type="http://schemas.openxmlformats.org/officeDocument/2006/relationships/image" Target="../media/image28.png"/><Relationship Id="rId10" Type="http://schemas.openxmlformats.org/officeDocument/2006/relationships/image" Target="../media/image68.png"/><Relationship Id="rId4" Type="http://schemas.openxmlformats.org/officeDocument/2006/relationships/image" Target="../media/image22.png"/><Relationship Id="rId9" Type="http://schemas.openxmlformats.org/officeDocument/2006/relationships/image" Target="../media/image67.png"/><Relationship Id="rId1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74.png"/><Relationship Id="rId18" Type="http://schemas.openxmlformats.org/officeDocument/2006/relationships/image" Target="../media/image78.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73.png"/><Relationship Id="rId17" Type="http://schemas.openxmlformats.org/officeDocument/2006/relationships/image" Target="../media/image77.png"/><Relationship Id="rId2" Type="http://schemas.openxmlformats.org/officeDocument/2006/relationships/notesSlide" Target="../notesSlides/notesSlide27.xml"/><Relationship Id="rId16"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24.png"/><Relationship Id="rId11" Type="http://schemas.openxmlformats.org/officeDocument/2006/relationships/image" Target="../media/image72.png"/><Relationship Id="rId5" Type="http://schemas.openxmlformats.org/officeDocument/2006/relationships/image" Target="../media/image23.png"/><Relationship Id="rId15" Type="http://schemas.openxmlformats.org/officeDocument/2006/relationships/image" Target="../media/image76.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7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82.png"/><Relationship Id="rId18" Type="http://schemas.openxmlformats.org/officeDocument/2006/relationships/image" Target="../media/image8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81.png"/><Relationship Id="rId17" Type="http://schemas.openxmlformats.org/officeDocument/2006/relationships/image" Target="../media/image29.png"/><Relationship Id="rId2" Type="http://schemas.openxmlformats.org/officeDocument/2006/relationships/notesSlide" Target="../notesSlides/notesSlide30.xml"/><Relationship Id="rId16" Type="http://schemas.openxmlformats.org/officeDocument/2006/relationships/image" Target="../media/image85.png"/><Relationship Id="rId1" Type="http://schemas.openxmlformats.org/officeDocument/2006/relationships/slideLayout" Target="../slideLayouts/slideLayout3.xml"/><Relationship Id="rId6" Type="http://schemas.openxmlformats.org/officeDocument/2006/relationships/image" Target="../media/image24.png"/><Relationship Id="rId11" Type="http://schemas.openxmlformats.org/officeDocument/2006/relationships/image" Target="../media/image80.png"/><Relationship Id="rId5" Type="http://schemas.openxmlformats.org/officeDocument/2006/relationships/image" Target="../media/image23.png"/><Relationship Id="rId15" Type="http://schemas.openxmlformats.org/officeDocument/2006/relationships/image" Target="../media/image84.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8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4.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2.jpg"/><Relationship Id="rId7"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95.jpg"/><Relationship Id="rId5" Type="http://schemas.openxmlformats.org/officeDocument/2006/relationships/image" Target="../media/image94.jpg"/><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CE6"/>
        </a:solidFill>
        <a:effectLst/>
      </p:bgPr>
    </p:bg>
    <p:spTree>
      <p:nvGrpSpPr>
        <p:cNvPr id="1" name="Shape 90"/>
        <p:cNvGrpSpPr/>
        <p:nvPr/>
      </p:nvGrpSpPr>
      <p:grpSpPr>
        <a:xfrm>
          <a:off x="0" y="0"/>
          <a:ext cx="0" cy="0"/>
          <a:chOff x="0" y="0"/>
          <a:chExt cx="0" cy="0"/>
        </a:xfrm>
      </p:grpSpPr>
      <p:sp>
        <p:nvSpPr>
          <p:cNvPr id="91" name="Google Shape;91;p1"/>
          <p:cNvSpPr/>
          <p:nvPr/>
        </p:nvSpPr>
        <p:spPr>
          <a:xfrm>
            <a:off x="0" y="0"/>
            <a:ext cx="12192000" cy="6858000"/>
          </a:xfrm>
          <a:prstGeom prst="rect">
            <a:avLst/>
          </a:prstGeom>
          <a:solidFill>
            <a:srgbClr val="EFE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 name="Google Shape;92;p1"/>
          <p:cNvPicPr preferRelativeResize="0"/>
          <p:nvPr/>
        </p:nvPicPr>
        <p:blipFill rotWithShape="1">
          <a:blip r:embed="rId3">
            <a:alphaModFix/>
          </a:blip>
          <a:srcRect/>
          <a:stretch/>
        </p:blipFill>
        <p:spPr>
          <a:xfrm>
            <a:off x="10021455" y="397698"/>
            <a:ext cx="1604701" cy="947142"/>
          </a:xfrm>
          <a:prstGeom prst="rect">
            <a:avLst/>
          </a:prstGeom>
          <a:noFill/>
          <a:ln>
            <a:noFill/>
          </a:ln>
        </p:spPr>
      </p:pic>
      <p:pic>
        <p:nvPicPr>
          <p:cNvPr id="93" name="Google Shape;93;p1"/>
          <p:cNvPicPr preferRelativeResize="0"/>
          <p:nvPr/>
        </p:nvPicPr>
        <p:blipFill rotWithShape="1">
          <a:blip r:embed="rId4">
            <a:alphaModFix/>
          </a:blip>
          <a:srcRect/>
          <a:stretch/>
        </p:blipFill>
        <p:spPr>
          <a:xfrm>
            <a:off x="543786" y="2078318"/>
            <a:ext cx="8522217" cy="2904157"/>
          </a:xfrm>
          <a:prstGeom prst="rect">
            <a:avLst/>
          </a:prstGeom>
          <a:noFill/>
          <a:ln>
            <a:noFill/>
          </a:ln>
        </p:spPr>
      </p:pic>
      <p:pic>
        <p:nvPicPr>
          <p:cNvPr id="94" name="Google Shape;94;p1"/>
          <p:cNvPicPr preferRelativeResize="0"/>
          <p:nvPr/>
        </p:nvPicPr>
        <p:blipFill rotWithShape="1">
          <a:blip r:embed="rId5">
            <a:alphaModFix/>
          </a:blip>
          <a:srcRect/>
          <a:stretch/>
        </p:blipFill>
        <p:spPr>
          <a:xfrm>
            <a:off x="436908" y="4406858"/>
            <a:ext cx="1151234" cy="1151234"/>
          </a:xfrm>
          <a:prstGeom prst="rect">
            <a:avLst/>
          </a:prstGeom>
          <a:noFill/>
          <a:ln>
            <a:noFill/>
          </a:ln>
        </p:spPr>
      </p:pic>
      <p:pic>
        <p:nvPicPr>
          <p:cNvPr id="95" name="Google Shape;95;p1"/>
          <p:cNvPicPr preferRelativeResize="0"/>
          <p:nvPr/>
        </p:nvPicPr>
        <p:blipFill rotWithShape="1">
          <a:blip r:embed="rId6">
            <a:alphaModFix/>
          </a:blip>
          <a:srcRect/>
          <a:stretch/>
        </p:blipFill>
        <p:spPr>
          <a:xfrm>
            <a:off x="307226" y="311284"/>
            <a:ext cx="2045796" cy="988624"/>
          </a:xfrm>
          <a:prstGeom prst="rect">
            <a:avLst/>
          </a:prstGeom>
          <a:noFill/>
          <a:ln>
            <a:noFill/>
          </a:ln>
        </p:spPr>
      </p:pic>
      <p:pic>
        <p:nvPicPr>
          <p:cNvPr id="96" name="Google Shape;96;p1"/>
          <p:cNvPicPr preferRelativeResize="0"/>
          <p:nvPr/>
        </p:nvPicPr>
        <p:blipFill rotWithShape="1">
          <a:blip r:embed="rId7">
            <a:alphaModFix/>
          </a:blip>
          <a:srcRect/>
          <a:stretch/>
        </p:blipFill>
        <p:spPr>
          <a:xfrm>
            <a:off x="7162008" y="1974916"/>
            <a:ext cx="4858531" cy="3982823"/>
          </a:xfrm>
          <a:prstGeom prst="rect">
            <a:avLst/>
          </a:prstGeom>
          <a:noFill/>
          <a:ln>
            <a:noFill/>
          </a:ln>
        </p:spPr>
      </p:pic>
      <p:sp>
        <p:nvSpPr>
          <p:cNvPr id="2" name="Slide Number Placeholder 1">
            <a:extLst>
              <a:ext uri="{FF2B5EF4-FFF2-40B4-BE49-F238E27FC236}">
                <a16:creationId xmlns:a16="http://schemas.microsoft.com/office/drawing/2014/main" id="{B57A23B4-937C-ADBB-09FD-1AC0036D10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2"/>
          <p:cNvSpPr txBox="1"/>
          <p:nvPr/>
        </p:nvSpPr>
        <p:spPr>
          <a:xfrm>
            <a:off x="8763633" y="5436993"/>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a:t>
            </a:r>
            <a:r>
              <a:rPr lang="en-US" sz="1400" b="1" i="0" u="none" strike="noStrike" cap="none">
                <a:solidFill>
                  <a:srgbClr val="221F20"/>
                </a:solidFill>
                <a:latin typeface="Arial"/>
                <a:ea typeface="Arial"/>
                <a:cs typeface="Arial"/>
                <a:sym typeface="Arial"/>
              </a:rPr>
              <a:t> </a:t>
            </a:r>
            <a:endParaRPr/>
          </a:p>
        </p:txBody>
      </p:sp>
      <p:sp>
        <p:nvSpPr>
          <p:cNvPr id="307" name="Google Shape;307;p12"/>
          <p:cNvSpPr txBox="1"/>
          <p:nvPr/>
        </p:nvSpPr>
        <p:spPr>
          <a:xfrm>
            <a:off x="6998268" y="5434948"/>
            <a:ext cx="1994054" cy="113911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b="1" dirty="0">
                <a:solidFill>
                  <a:srgbClr val="221F20"/>
                </a:solidFill>
              </a:rPr>
              <a:t>I</a:t>
            </a:r>
            <a:r>
              <a:rPr lang="en-US" sz="1400" b="1" i="0" u="none" strike="noStrike" cap="none" dirty="0">
                <a:solidFill>
                  <a:srgbClr val="221F20"/>
                </a:solidFill>
                <a:latin typeface="Arial"/>
                <a:ea typeface="Arial"/>
                <a:cs typeface="Arial"/>
                <a:sym typeface="Arial"/>
              </a:rPr>
              <a:t>nternet </a:t>
            </a:r>
            <a:r>
              <a:rPr lang="en-US" b="1" dirty="0">
                <a:solidFill>
                  <a:srgbClr val="221F20"/>
                </a:solidFill>
              </a:rPr>
              <a:t>C</a:t>
            </a:r>
            <a:r>
              <a:rPr lang="en-US" sz="1400" b="1" i="0" u="none" strike="noStrike" cap="none" dirty="0">
                <a:solidFill>
                  <a:srgbClr val="221F20"/>
                </a:solidFill>
                <a:latin typeface="Arial"/>
                <a:ea typeface="Arial"/>
                <a:cs typeface="Arial"/>
                <a:sym typeface="Arial"/>
              </a:rPr>
              <a:t>onnection</a:t>
            </a:r>
            <a:endParaRPr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5%</a:t>
            </a:r>
            <a:r>
              <a:rPr lang="en-US" sz="1400" b="1" i="0" u="none" strike="noStrike" cap="none" dirty="0">
                <a:solidFill>
                  <a:srgbClr val="221F20"/>
                </a:solidFill>
                <a:latin typeface="Arial"/>
                <a:ea typeface="Arial"/>
                <a:cs typeface="Arial"/>
                <a:sym typeface="Arial"/>
              </a:rPr>
              <a:t> </a:t>
            </a:r>
            <a:endParaRPr dirty="0"/>
          </a:p>
        </p:txBody>
      </p:sp>
      <p:sp>
        <p:nvSpPr>
          <p:cNvPr id="308" name="Google Shape;308;p12"/>
          <p:cNvSpPr txBox="1"/>
          <p:nvPr/>
        </p:nvSpPr>
        <p:spPr>
          <a:xfrm>
            <a:off x="5197120" y="5456364"/>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25%</a:t>
            </a:r>
            <a:endParaRPr/>
          </a:p>
        </p:txBody>
      </p:sp>
      <p:sp>
        <p:nvSpPr>
          <p:cNvPr id="309" name="Google Shape;309;p12"/>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sp>
        <p:nvSpPr>
          <p:cNvPr id="310" name="Google Shape;310;p12"/>
          <p:cNvSpPr txBox="1"/>
          <p:nvPr/>
        </p:nvSpPr>
        <p:spPr>
          <a:xfrm>
            <a:off x="3261841" y="36884"/>
            <a:ext cx="4640123" cy="62845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 </a:t>
            </a:r>
            <a:endParaRPr/>
          </a:p>
          <a:p>
            <a:pPr marL="0" marR="0" lvl="0" indent="0" algn="ctr" rtl="0">
              <a:lnSpc>
                <a:spcPct val="90000"/>
              </a:lnSpc>
              <a:spcBef>
                <a:spcPts val="0"/>
              </a:spcBef>
              <a:spcAft>
                <a:spcPts val="0"/>
              </a:spcAft>
              <a:buClr>
                <a:schemeClr val="dk1"/>
              </a:buClr>
              <a:buSzPts val="2400"/>
              <a:buFont typeface="Calibri"/>
              <a:buNone/>
            </a:pPr>
            <a:endParaRPr/>
          </a:p>
        </p:txBody>
      </p:sp>
      <p:pic>
        <p:nvPicPr>
          <p:cNvPr id="311" name="Google Shape;311;p12"/>
          <p:cNvPicPr preferRelativeResize="0"/>
          <p:nvPr/>
        </p:nvPicPr>
        <p:blipFill rotWithShape="1">
          <a:blip r:embed="rId3">
            <a:alphaModFix/>
          </a:blip>
          <a:srcRect/>
          <a:stretch/>
        </p:blipFill>
        <p:spPr>
          <a:xfrm>
            <a:off x="4657687" y="2849801"/>
            <a:ext cx="1879096" cy="1278639"/>
          </a:xfrm>
          <a:prstGeom prst="rect">
            <a:avLst/>
          </a:prstGeom>
          <a:noFill/>
          <a:ln>
            <a:noFill/>
          </a:ln>
        </p:spPr>
      </p:pic>
      <p:pic>
        <p:nvPicPr>
          <p:cNvPr id="313" name="Google Shape;313;p12"/>
          <p:cNvPicPr preferRelativeResize="0"/>
          <p:nvPr/>
        </p:nvPicPr>
        <p:blipFill rotWithShape="1">
          <a:blip r:embed="rId4">
            <a:alphaModFix/>
          </a:blip>
          <a:srcRect/>
          <a:stretch/>
        </p:blipFill>
        <p:spPr>
          <a:xfrm>
            <a:off x="423854" y="2926247"/>
            <a:ext cx="1380634" cy="1452001"/>
          </a:xfrm>
          <a:prstGeom prst="rect">
            <a:avLst/>
          </a:prstGeom>
          <a:noFill/>
          <a:ln>
            <a:noFill/>
          </a:ln>
        </p:spPr>
      </p:pic>
      <p:pic>
        <p:nvPicPr>
          <p:cNvPr id="314" name="Google Shape;314;p12"/>
          <p:cNvPicPr preferRelativeResize="0"/>
          <p:nvPr/>
        </p:nvPicPr>
        <p:blipFill rotWithShape="1">
          <a:blip r:embed="rId5">
            <a:alphaModFix/>
          </a:blip>
          <a:srcRect/>
          <a:stretch/>
        </p:blipFill>
        <p:spPr>
          <a:xfrm>
            <a:off x="2051264" y="2836712"/>
            <a:ext cx="1380634" cy="1631069"/>
          </a:xfrm>
          <a:prstGeom prst="rect">
            <a:avLst/>
          </a:prstGeom>
          <a:noFill/>
          <a:ln>
            <a:noFill/>
          </a:ln>
        </p:spPr>
      </p:pic>
      <p:pic>
        <p:nvPicPr>
          <p:cNvPr id="315" name="Google Shape;315;p12"/>
          <p:cNvPicPr preferRelativeResize="0"/>
          <p:nvPr/>
        </p:nvPicPr>
        <p:blipFill rotWithShape="1">
          <a:blip r:embed="rId6">
            <a:alphaModFix/>
          </a:blip>
          <a:srcRect/>
          <a:stretch/>
        </p:blipFill>
        <p:spPr>
          <a:xfrm>
            <a:off x="4451060" y="665355"/>
            <a:ext cx="3060197" cy="1269494"/>
          </a:xfrm>
          <a:prstGeom prst="rect">
            <a:avLst/>
          </a:prstGeom>
          <a:noFill/>
          <a:ln>
            <a:noFill/>
          </a:ln>
        </p:spPr>
      </p:pic>
      <p:pic>
        <p:nvPicPr>
          <p:cNvPr id="316" name="Google Shape;316;p12"/>
          <p:cNvPicPr preferRelativeResize="0"/>
          <p:nvPr/>
        </p:nvPicPr>
        <p:blipFill rotWithShape="1">
          <a:blip r:embed="rId7">
            <a:alphaModFix/>
          </a:blip>
          <a:srcRect/>
          <a:stretch/>
        </p:blipFill>
        <p:spPr>
          <a:xfrm>
            <a:off x="843018" y="1149681"/>
            <a:ext cx="3048006" cy="1240539"/>
          </a:xfrm>
          <a:prstGeom prst="rect">
            <a:avLst/>
          </a:prstGeom>
          <a:noFill/>
          <a:ln>
            <a:noFill/>
          </a:ln>
        </p:spPr>
      </p:pic>
      <p:pic>
        <p:nvPicPr>
          <p:cNvPr id="317" name="Google Shape;317;p12"/>
          <p:cNvPicPr preferRelativeResize="0"/>
          <p:nvPr/>
        </p:nvPicPr>
        <p:blipFill rotWithShape="1">
          <a:blip r:embed="rId8">
            <a:alphaModFix/>
          </a:blip>
          <a:srcRect/>
          <a:stretch/>
        </p:blipFill>
        <p:spPr>
          <a:xfrm>
            <a:off x="7901964" y="1283460"/>
            <a:ext cx="3060197" cy="1191770"/>
          </a:xfrm>
          <a:prstGeom prst="rect">
            <a:avLst/>
          </a:prstGeom>
          <a:noFill/>
          <a:ln>
            <a:noFill/>
          </a:ln>
        </p:spPr>
      </p:pic>
      <p:grpSp>
        <p:nvGrpSpPr>
          <p:cNvPr id="318" name="Google Shape;318;p12"/>
          <p:cNvGrpSpPr/>
          <p:nvPr/>
        </p:nvGrpSpPr>
        <p:grpSpPr>
          <a:xfrm>
            <a:off x="3678674" y="2123092"/>
            <a:ext cx="4089105" cy="3032382"/>
            <a:chOff x="3678674" y="2123092"/>
            <a:chExt cx="4089105" cy="3032382"/>
          </a:xfrm>
        </p:grpSpPr>
        <p:cxnSp>
          <p:nvCxnSpPr>
            <p:cNvPr id="319" name="Google Shape;319;p12"/>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320" name="Google Shape;320;p12"/>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321" name="Google Shape;321;p12"/>
            <p:cNvCxnSpPr/>
            <p:nvPr/>
          </p:nvCxnSpPr>
          <p:spPr>
            <a:xfrm rot="10800000">
              <a:off x="5718593" y="4329160"/>
              <a:ext cx="790587" cy="826314"/>
            </a:xfrm>
            <a:prstGeom prst="straightConnector1">
              <a:avLst/>
            </a:prstGeom>
            <a:noFill/>
            <a:ln w="9525" cap="flat" cmpd="sng">
              <a:solidFill>
                <a:srgbClr val="EB792A"/>
              </a:solidFill>
              <a:prstDash val="solid"/>
              <a:round/>
              <a:headEnd type="none" w="sm" len="sm"/>
              <a:tailEnd type="none" w="sm" len="sm"/>
            </a:ln>
          </p:spPr>
        </p:cxnSp>
        <p:cxnSp>
          <p:nvCxnSpPr>
            <p:cNvPr id="322" name="Google Shape;322;p12"/>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323" name="Google Shape;323;p12"/>
            <p:cNvCxnSpPr/>
            <p:nvPr/>
          </p:nvCxnSpPr>
          <p:spPr>
            <a:xfrm rot="10800000">
              <a:off x="3678674" y="3549814"/>
              <a:ext cx="911271" cy="276255"/>
            </a:xfrm>
            <a:prstGeom prst="straightConnector1">
              <a:avLst/>
            </a:prstGeom>
            <a:noFill/>
            <a:ln w="9525" cap="flat" cmpd="sng">
              <a:solidFill>
                <a:srgbClr val="EB792A"/>
              </a:solidFill>
              <a:prstDash val="solid"/>
              <a:round/>
              <a:headEnd type="none" w="sm" len="sm"/>
              <a:tailEnd type="none" w="sm" len="sm"/>
            </a:ln>
          </p:spPr>
        </p:cxnSp>
        <p:cxnSp>
          <p:nvCxnSpPr>
            <p:cNvPr id="324" name="Google Shape;324;p12"/>
            <p:cNvCxnSpPr/>
            <p:nvPr/>
          </p:nvCxnSpPr>
          <p:spPr>
            <a:xfrm>
              <a:off x="5646908" y="2123092"/>
              <a:ext cx="0" cy="520723"/>
            </a:xfrm>
            <a:prstGeom prst="straightConnector1">
              <a:avLst/>
            </a:prstGeom>
            <a:noFill/>
            <a:ln w="9525" cap="flat" cmpd="sng">
              <a:solidFill>
                <a:srgbClr val="EB792A"/>
              </a:solidFill>
              <a:prstDash val="solid"/>
              <a:round/>
              <a:headEnd type="none" w="sm" len="sm"/>
              <a:tailEnd type="none" w="sm" len="sm"/>
            </a:ln>
          </p:spPr>
        </p:cxnSp>
        <p:cxnSp>
          <p:nvCxnSpPr>
            <p:cNvPr id="325" name="Google Shape;325;p12"/>
            <p:cNvCxnSpPr/>
            <p:nvPr/>
          </p:nvCxnSpPr>
          <p:spPr>
            <a:xfrm flipH="1">
              <a:off x="3979817" y="4329160"/>
              <a:ext cx="967096" cy="582474"/>
            </a:xfrm>
            <a:prstGeom prst="straightConnector1">
              <a:avLst/>
            </a:prstGeom>
            <a:noFill/>
            <a:ln w="9525" cap="flat" cmpd="sng">
              <a:solidFill>
                <a:srgbClr val="EB792A"/>
              </a:solidFill>
              <a:prstDash val="solid"/>
              <a:round/>
              <a:headEnd type="none" w="sm" len="sm"/>
              <a:tailEnd type="none" w="sm" len="sm"/>
            </a:ln>
          </p:spPr>
        </p:cxnSp>
      </p:grpSp>
      <p:pic>
        <p:nvPicPr>
          <p:cNvPr id="326" name="Google Shape;326;p12"/>
          <p:cNvPicPr preferRelativeResize="0"/>
          <p:nvPr/>
        </p:nvPicPr>
        <p:blipFill rotWithShape="1">
          <a:blip r:embed="rId9">
            <a:alphaModFix/>
          </a:blip>
          <a:srcRect/>
          <a:stretch/>
        </p:blipFill>
        <p:spPr>
          <a:xfrm>
            <a:off x="10608678" y="5737736"/>
            <a:ext cx="321565" cy="373381"/>
          </a:xfrm>
          <a:prstGeom prst="rect">
            <a:avLst/>
          </a:prstGeom>
          <a:noFill/>
          <a:ln>
            <a:noFill/>
          </a:ln>
        </p:spPr>
      </p:pic>
      <p:pic>
        <p:nvPicPr>
          <p:cNvPr id="327" name="Google Shape;327;p12"/>
          <p:cNvPicPr preferRelativeResize="0"/>
          <p:nvPr/>
        </p:nvPicPr>
        <p:blipFill rotWithShape="1">
          <a:blip r:embed="rId10">
            <a:alphaModFix/>
          </a:blip>
          <a:srcRect/>
          <a:stretch/>
        </p:blipFill>
        <p:spPr>
          <a:xfrm>
            <a:off x="7810287" y="5750633"/>
            <a:ext cx="376429" cy="330709"/>
          </a:xfrm>
          <a:prstGeom prst="rect">
            <a:avLst/>
          </a:prstGeom>
          <a:noFill/>
          <a:ln>
            <a:noFill/>
          </a:ln>
        </p:spPr>
      </p:pic>
      <p:pic>
        <p:nvPicPr>
          <p:cNvPr id="328" name="Google Shape;328;p12"/>
          <p:cNvPicPr preferRelativeResize="0"/>
          <p:nvPr/>
        </p:nvPicPr>
        <p:blipFill rotWithShape="1">
          <a:blip r:embed="rId11">
            <a:alphaModFix/>
          </a:blip>
          <a:srcRect/>
          <a:stretch/>
        </p:blipFill>
        <p:spPr>
          <a:xfrm>
            <a:off x="9262793" y="5799610"/>
            <a:ext cx="802685" cy="385289"/>
          </a:xfrm>
          <a:prstGeom prst="rect">
            <a:avLst/>
          </a:prstGeom>
          <a:noFill/>
          <a:ln>
            <a:noFill/>
          </a:ln>
        </p:spPr>
      </p:pic>
      <p:pic>
        <p:nvPicPr>
          <p:cNvPr id="329" name="Google Shape;329;p12"/>
          <p:cNvPicPr preferRelativeResize="0"/>
          <p:nvPr/>
        </p:nvPicPr>
        <p:blipFill rotWithShape="1">
          <a:blip r:embed="rId12">
            <a:alphaModFix/>
          </a:blip>
          <a:srcRect/>
          <a:stretch/>
        </p:blipFill>
        <p:spPr>
          <a:xfrm>
            <a:off x="4532252" y="5740846"/>
            <a:ext cx="237744" cy="384049"/>
          </a:xfrm>
          <a:prstGeom prst="rect">
            <a:avLst/>
          </a:prstGeom>
          <a:noFill/>
          <a:ln>
            <a:noFill/>
          </a:ln>
        </p:spPr>
      </p:pic>
      <p:pic>
        <p:nvPicPr>
          <p:cNvPr id="330" name="Google Shape;330;p12"/>
          <p:cNvPicPr preferRelativeResize="0"/>
          <p:nvPr/>
        </p:nvPicPr>
        <p:blipFill rotWithShape="1">
          <a:blip r:embed="rId13">
            <a:alphaModFix/>
          </a:blip>
          <a:srcRect/>
          <a:stretch/>
        </p:blipFill>
        <p:spPr>
          <a:xfrm>
            <a:off x="6055807" y="5744600"/>
            <a:ext cx="242316" cy="414529"/>
          </a:xfrm>
          <a:prstGeom prst="rect">
            <a:avLst/>
          </a:prstGeom>
          <a:noFill/>
          <a:ln>
            <a:noFill/>
          </a:ln>
        </p:spPr>
      </p:pic>
      <p:sp>
        <p:nvSpPr>
          <p:cNvPr id="331" name="Google Shape;331;p12"/>
          <p:cNvSpPr txBox="1"/>
          <p:nvPr/>
        </p:nvSpPr>
        <p:spPr>
          <a:xfrm>
            <a:off x="7996530" y="276621"/>
            <a:ext cx="2709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Girls outperform boys in Urdu learning, with 44% girls able to read sentences, compared to 40% of boys</a:t>
            </a:r>
            <a:endParaRPr dirty="0"/>
          </a:p>
        </p:txBody>
      </p:sp>
      <p:sp>
        <p:nvSpPr>
          <p:cNvPr id="332" name="Google Shape;332;p12"/>
          <p:cNvSpPr txBox="1"/>
          <p:nvPr/>
        </p:nvSpPr>
        <p:spPr>
          <a:xfrm>
            <a:off x="3849860" y="5440959"/>
            <a:ext cx="1662718"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83%</a:t>
            </a:r>
            <a:endParaRPr/>
          </a:p>
        </p:txBody>
      </p:sp>
      <p:pic>
        <p:nvPicPr>
          <p:cNvPr id="333" name="Google Shape;333;p12"/>
          <p:cNvPicPr preferRelativeResize="0"/>
          <p:nvPr/>
        </p:nvPicPr>
        <p:blipFill rotWithShape="1">
          <a:blip r:embed="rId14">
            <a:alphaModFix/>
          </a:blip>
          <a:srcRect t="46871" r="32476"/>
          <a:stretch/>
        </p:blipFill>
        <p:spPr>
          <a:xfrm>
            <a:off x="1" y="5174164"/>
            <a:ext cx="3441940" cy="1638124"/>
          </a:xfrm>
          <a:prstGeom prst="rect">
            <a:avLst/>
          </a:prstGeom>
          <a:noFill/>
          <a:ln>
            <a:noFill/>
          </a:ln>
        </p:spPr>
      </p:pic>
      <p:pic>
        <p:nvPicPr>
          <p:cNvPr id="334" name="Google Shape;334;p12"/>
          <p:cNvPicPr preferRelativeResize="0"/>
          <p:nvPr/>
        </p:nvPicPr>
        <p:blipFill rotWithShape="1">
          <a:blip r:embed="rId14">
            <a:alphaModFix/>
          </a:blip>
          <a:srcRect r="35090" b="51432"/>
          <a:stretch/>
        </p:blipFill>
        <p:spPr>
          <a:xfrm>
            <a:off x="377809" y="4642845"/>
            <a:ext cx="1952252" cy="883572"/>
          </a:xfrm>
          <a:prstGeom prst="rect">
            <a:avLst/>
          </a:prstGeom>
          <a:noFill/>
          <a:ln>
            <a:noFill/>
          </a:ln>
        </p:spPr>
      </p:pic>
      <p:sp>
        <p:nvSpPr>
          <p:cNvPr id="335" name="Google Shape;335;p12"/>
          <p:cNvSpPr txBox="1"/>
          <p:nvPr/>
        </p:nvSpPr>
        <p:spPr>
          <a:xfrm>
            <a:off x="861700" y="22750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336" name="Google Shape;336;p12"/>
          <p:cNvSpPr txBox="1"/>
          <p:nvPr/>
        </p:nvSpPr>
        <p:spPr>
          <a:xfrm>
            <a:off x="2344500" y="24171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337" name="Google Shape;337;p12"/>
          <p:cNvSpPr txBox="1"/>
          <p:nvPr/>
        </p:nvSpPr>
        <p:spPr>
          <a:xfrm>
            <a:off x="4411563" y="18565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338" name="Google Shape;338;p12"/>
          <p:cNvSpPr txBox="1"/>
          <p:nvPr/>
        </p:nvSpPr>
        <p:spPr>
          <a:xfrm>
            <a:off x="5777538" y="192755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339" name="Google Shape;339;p12"/>
          <p:cNvSpPr txBox="1"/>
          <p:nvPr/>
        </p:nvSpPr>
        <p:spPr>
          <a:xfrm>
            <a:off x="7923380" y="23528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340" name="Google Shape;340;p12"/>
          <p:cNvSpPr txBox="1"/>
          <p:nvPr/>
        </p:nvSpPr>
        <p:spPr>
          <a:xfrm>
            <a:off x="9413838" y="25266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341" name="Google Shape;341;p12"/>
          <p:cNvSpPr txBox="1"/>
          <p:nvPr/>
        </p:nvSpPr>
        <p:spPr>
          <a:xfrm>
            <a:off x="2475900" y="1090625"/>
            <a:ext cx="1446600" cy="6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Overall Learning (5-16): 58%</a:t>
            </a:r>
            <a:endParaRPr sz="1200">
              <a:solidFill>
                <a:schemeClr val="dk1"/>
              </a:solidFill>
              <a:latin typeface="Calibri"/>
              <a:ea typeface="Calibri"/>
              <a:cs typeface="Calibri"/>
              <a:sym typeface="Calibri"/>
            </a:endParaRPr>
          </a:p>
        </p:txBody>
      </p:sp>
      <p:sp>
        <p:nvSpPr>
          <p:cNvPr id="342" name="Google Shape;342;p12"/>
          <p:cNvSpPr txBox="1"/>
          <p:nvPr/>
        </p:nvSpPr>
        <p:spPr>
          <a:xfrm>
            <a:off x="6036475" y="660800"/>
            <a:ext cx="1446600" cy="6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Overall Learning (5-16):  42%</a:t>
            </a:r>
            <a:endParaRPr sz="2800" dirty="0">
              <a:solidFill>
                <a:schemeClr val="dk1"/>
              </a:solidFill>
              <a:latin typeface="Calibri"/>
              <a:ea typeface="Calibri"/>
              <a:cs typeface="Calibri"/>
              <a:sym typeface="Calibri"/>
            </a:endParaRPr>
          </a:p>
        </p:txBody>
      </p:sp>
      <p:sp>
        <p:nvSpPr>
          <p:cNvPr id="343" name="Google Shape;343;p12"/>
          <p:cNvSpPr txBox="1"/>
          <p:nvPr/>
        </p:nvSpPr>
        <p:spPr>
          <a:xfrm>
            <a:off x="9626200" y="1178725"/>
            <a:ext cx="1578000" cy="4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50%</a:t>
            </a:r>
            <a:endParaRPr sz="2800">
              <a:solidFill>
                <a:schemeClr val="dk1"/>
              </a:solidFill>
              <a:latin typeface="Calibri"/>
              <a:ea typeface="Calibri"/>
              <a:cs typeface="Calibri"/>
              <a:sym typeface="Calibri"/>
            </a:endParaRPr>
          </a:p>
        </p:txBody>
      </p:sp>
      <p:sp>
        <p:nvSpPr>
          <p:cNvPr id="4" name="Google Shape;331;p12">
            <a:extLst>
              <a:ext uri="{FF2B5EF4-FFF2-40B4-BE49-F238E27FC236}">
                <a16:creationId xmlns:a16="http://schemas.microsoft.com/office/drawing/2014/main" id="{4930C741-CBE2-0E05-37AC-58BE3C9CB1BC}"/>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6" name="Picture 5">
            <a:extLst>
              <a:ext uri="{FF2B5EF4-FFF2-40B4-BE49-F238E27FC236}">
                <a16:creationId xmlns:a16="http://schemas.microsoft.com/office/drawing/2014/main" id="{A7D79139-F46B-40EB-9820-31203B18E990}"/>
              </a:ext>
            </a:extLst>
          </p:cNvPr>
          <p:cNvPicPr>
            <a:picLocks noChangeAspect="1"/>
          </p:cNvPicPr>
          <p:nvPr/>
        </p:nvPicPr>
        <p:blipFill>
          <a:blip r:embed="rId15"/>
          <a:srcRect t="13379"/>
          <a:stretch/>
        </p:blipFill>
        <p:spPr>
          <a:xfrm>
            <a:off x="8003525" y="3377608"/>
            <a:ext cx="2884938" cy="1320104"/>
          </a:xfrm>
          <a:prstGeom prst="rect">
            <a:avLst/>
          </a:prstGeom>
        </p:spPr>
      </p:pic>
      <p:sp>
        <p:nvSpPr>
          <p:cNvPr id="2" name="Slide Number Placeholder 1">
            <a:extLst>
              <a:ext uri="{FF2B5EF4-FFF2-40B4-BE49-F238E27FC236}">
                <a16:creationId xmlns:a16="http://schemas.microsoft.com/office/drawing/2014/main" id="{4BE62E85-D3D9-1E11-FF47-706AE1EEFB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3"/>
          <p:cNvSpPr txBox="1">
            <a:spLocks noGrp="1"/>
          </p:cNvSpPr>
          <p:nvPr>
            <p:ph type="title"/>
          </p:nvPr>
        </p:nvSpPr>
        <p:spPr>
          <a:xfrm>
            <a:off x="842413" y="-121564"/>
            <a:ext cx="1072140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Kasur IX, Punjab - PP 183</a:t>
            </a:r>
            <a:endParaRPr/>
          </a:p>
        </p:txBody>
      </p:sp>
      <p:graphicFrame>
        <p:nvGraphicFramePr>
          <p:cNvPr id="349" name="Google Shape;349;p13"/>
          <p:cNvGraphicFramePr/>
          <p:nvPr>
            <p:extLst>
              <p:ext uri="{D42A27DB-BD31-4B8C-83A1-F6EECF244321}">
                <p14:modId xmlns:p14="http://schemas.microsoft.com/office/powerpoint/2010/main" val="4348391"/>
              </p:ext>
            </p:extLst>
          </p:nvPr>
        </p:nvGraphicFramePr>
        <p:xfrm>
          <a:off x="478907" y="965786"/>
          <a:ext cx="11234175" cy="4183405"/>
        </p:xfrm>
        <a:graphic>
          <a:graphicData uri="http://schemas.openxmlformats.org/drawingml/2006/table">
            <a:tbl>
              <a:tblPr>
                <a:noFill/>
                <a:tableStyleId>{BE2F7F26-7A3F-44C9-8955-1E4BE06F2619}</a:tableStyleId>
              </a:tblPr>
              <a:tblGrid>
                <a:gridCol w="2291725">
                  <a:extLst>
                    <a:ext uri="{9D8B030D-6E8A-4147-A177-3AD203B41FA5}">
                      <a16:colId xmlns:a16="http://schemas.microsoft.com/office/drawing/2014/main" val="20000"/>
                    </a:ext>
                  </a:extLst>
                </a:gridCol>
                <a:gridCol w="1184100">
                  <a:extLst>
                    <a:ext uri="{9D8B030D-6E8A-4147-A177-3AD203B41FA5}">
                      <a16:colId xmlns:a16="http://schemas.microsoft.com/office/drawing/2014/main" val="20001"/>
                    </a:ext>
                  </a:extLst>
                </a:gridCol>
                <a:gridCol w="1110200">
                  <a:extLst>
                    <a:ext uri="{9D8B030D-6E8A-4147-A177-3AD203B41FA5}">
                      <a16:colId xmlns:a16="http://schemas.microsoft.com/office/drawing/2014/main" val="20002"/>
                    </a:ext>
                  </a:extLst>
                </a:gridCol>
                <a:gridCol w="885575">
                  <a:extLst>
                    <a:ext uri="{9D8B030D-6E8A-4147-A177-3AD203B41FA5}">
                      <a16:colId xmlns:a16="http://schemas.microsoft.com/office/drawing/2014/main" val="20003"/>
                    </a:ext>
                  </a:extLst>
                </a:gridCol>
                <a:gridCol w="1186050">
                  <a:extLst>
                    <a:ext uri="{9D8B030D-6E8A-4147-A177-3AD203B41FA5}">
                      <a16:colId xmlns:a16="http://schemas.microsoft.com/office/drawing/2014/main" val="20004"/>
                    </a:ext>
                  </a:extLst>
                </a:gridCol>
                <a:gridCol w="948825">
                  <a:extLst>
                    <a:ext uri="{9D8B030D-6E8A-4147-A177-3AD203B41FA5}">
                      <a16:colId xmlns:a16="http://schemas.microsoft.com/office/drawing/2014/main" val="20005"/>
                    </a:ext>
                  </a:extLst>
                </a:gridCol>
                <a:gridCol w="702125">
                  <a:extLst>
                    <a:ext uri="{9D8B030D-6E8A-4147-A177-3AD203B41FA5}">
                      <a16:colId xmlns:a16="http://schemas.microsoft.com/office/drawing/2014/main" val="20006"/>
                    </a:ext>
                  </a:extLst>
                </a:gridCol>
                <a:gridCol w="2166500">
                  <a:extLst>
                    <a:ext uri="{9D8B030D-6E8A-4147-A177-3AD203B41FA5}">
                      <a16:colId xmlns:a16="http://schemas.microsoft.com/office/drawing/2014/main" val="20007"/>
                    </a:ext>
                  </a:extLst>
                </a:gridCol>
                <a:gridCol w="759075">
                  <a:extLst>
                    <a:ext uri="{9D8B030D-6E8A-4147-A177-3AD203B41FA5}">
                      <a16:colId xmlns:a16="http://schemas.microsoft.com/office/drawing/2014/main" val="20008"/>
                    </a:ext>
                  </a:extLst>
                </a:gridCol>
              </a:tblGrid>
              <a:tr h="244850">
                <a:tc rowSpan="2">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957175">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Separate Toilets</a:t>
                      </a:r>
                      <a:br>
                        <a:rPr lang="en-US" sz="1600" b="1" i="0" u="none" strike="noStrike" cap="none">
                          <a:solidFill>
                            <a:schemeClr val="lt1"/>
                          </a:solidFill>
                          <a:latin typeface="Arial"/>
                          <a:ea typeface="Arial"/>
                          <a:cs typeface="Arial"/>
                          <a:sym typeface="Arial"/>
                        </a:rPr>
                      </a:br>
                      <a:r>
                        <a:rPr lang="en-US" sz="1600" b="0" i="0" u="none" strike="noStrike" cap="none">
                          <a:solidFill>
                            <a:schemeClr val="lt1"/>
                          </a:solidFill>
                          <a:latin typeface="Arial"/>
                          <a:ea typeface="Arial"/>
                          <a:cs typeface="Arial"/>
                          <a:sym typeface="Arial"/>
                        </a:rPr>
                        <a:t>For Girls &amp; Boys</a:t>
                      </a:r>
                      <a:endParaRPr sz="1600" b="1" i="0" u="none" strike="noStrike" cap="none">
                        <a:solidFill>
                          <a:schemeClr val="lt1"/>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867925">
                <a:tc>
                  <a:txBody>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GHS Hanjory Kalan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MA or above = 24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B.Ed = 10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 M.Ed = 9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67925">
                <a:tc>
                  <a:txBody>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GGES Wan Adhan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MA or above = 14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B.Ed = 1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 M.Ed = 14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19725">
                <a:tc>
                  <a:txBody>
                    <a:bodyPr/>
                    <a:lstStyle/>
                    <a:p>
                      <a:pPr marL="0" marR="0" lvl="0" indent="0" algn="l" rtl="0">
                        <a:lnSpc>
                          <a:spcPct val="100000"/>
                        </a:lnSpc>
                        <a:spcBef>
                          <a:spcPts val="0"/>
                        </a:spcBef>
                        <a:spcAft>
                          <a:spcPts val="0"/>
                        </a:spcAft>
                        <a:buNone/>
                      </a:pPr>
                      <a:r>
                        <a:rPr lang="en-US" sz="1600" b="1" i="0" u="none" strike="noStrike" cap="none" dirty="0">
                          <a:solidFill>
                            <a:srgbClr val="000000"/>
                          </a:solidFill>
                          <a:latin typeface="Arial"/>
                          <a:ea typeface="Arial"/>
                          <a:cs typeface="Arial"/>
                          <a:sym typeface="Arial"/>
                        </a:rPr>
                        <a:t>GPS Sarai Mughal (Sarai </a:t>
                      </a:r>
                      <a:r>
                        <a:rPr lang="en-US" sz="1600" b="1" i="0" u="none" strike="noStrike" cap="none" dirty="0" err="1">
                          <a:solidFill>
                            <a:srgbClr val="000000"/>
                          </a:solidFill>
                          <a:latin typeface="Arial"/>
                          <a:ea typeface="Arial"/>
                          <a:cs typeface="Arial"/>
                          <a:sym typeface="Arial"/>
                        </a:rPr>
                        <a:t>Noshera</a:t>
                      </a:r>
                      <a:r>
                        <a:rPr lang="en-US" sz="1600" b="1" i="0" u="none" strike="noStrike" cap="none" dirty="0">
                          <a:solidFill>
                            <a:srgbClr val="000000"/>
                          </a:solidFill>
                          <a:latin typeface="Arial"/>
                          <a:ea typeface="Arial"/>
                          <a:cs typeface="Arial"/>
                          <a:sym typeface="Arial"/>
                        </a:rPr>
                        <a:t>)</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MA or above = 3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B.Ed = 1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 M.Ed = 2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Inactive</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50" name="Google Shape;350;p13"/>
          <p:cNvSpPr txBox="1"/>
          <p:nvPr/>
        </p:nvSpPr>
        <p:spPr>
          <a:xfrm>
            <a:off x="151551" y="5386750"/>
            <a:ext cx="4026300" cy="117002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GHS </a:t>
            </a:r>
            <a:r>
              <a:rPr lang="en-US" sz="1800" b="1" i="0" u="none" strike="noStrike" cap="none" dirty="0" err="1">
                <a:solidFill>
                  <a:srgbClr val="F37935"/>
                </a:solidFill>
                <a:latin typeface="Calibri"/>
                <a:ea typeface="Calibri"/>
                <a:cs typeface="Calibri"/>
                <a:sym typeface="Calibri"/>
              </a:rPr>
              <a:t>Hanjory</a:t>
            </a:r>
            <a:r>
              <a:rPr lang="en-US" sz="1800" b="1" i="0" u="none" strike="noStrike" cap="none" dirty="0">
                <a:solidFill>
                  <a:srgbClr val="F37935"/>
                </a:solidFill>
                <a:latin typeface="Calibri"/>
                <a:ea typeface="Calibri"/>
                <a:cs typeface="Calibri"/>
                <a:sym typeface="Calibri"/>
              </a:rPr>
              <a:t> Kalan</a:t>
            </a:r>
            <a:endParaRPr sz="1800" b="1" i="0" u="none" strike="noStrike" cap="none" dirty="0">
              <a:solidFill>
                <a:srgbClr val="F37935"/>
              </a:solidFill>
              <a:latin typeface="Calibri"/>
              <a:ea typeface="Calibri"/>
              <a:cs typeface="Calibri"/>
              <a:sym typeface="Calibri"/>
            </a:endParaRPr>
          </a:p>
          <a:p>
            <a:pPr marL="285750" marR="0" lvl="0" indent="-273050" algn="l" rtl="0">
              <a:lnSpc>
                <a:spcPct val="100000"/>
              </a:lnSpc>
              <a:spcBef>
                <a:spcPts val="800"/>
              </a:spcBef>
              <a:spcAft>
                <a:spcPts val="0"/>
              </a:spcAft>
              <a:buClr>
                <a:srgbClr val="000000"/>
              </a:buClr>
              <a:buSzPts val="1200"/>
              <a:buFont typeface="Arial"/>
              <a:buChar char="•"/>
            </a:pPr>
            <a:r>
              <a:rPr lang="en-US" sz="1200" b="1" i="0" u="none" strike="noStrike" cap="none" dirty="0">
                <a:solidFill>
                  <a:srgbClr val="000000"/>
                </a:solidFill>
                <a:latin typeface="Calibri"/>
                <a:ea typeface="Calibri"/>
                <a:cs typeface="Calibri"/>
                <a:sym typeface="Calibri"/>
              </a:rPr>
              <a:t>100% </a:t>
            </a:r>
            <a:r>
              <a:rPr lang="en-US" sz="1200" b="0" i="0" u="none" strike="noStrike" cap="none" dirty="0">
                <a:solidFill>
                  <a:srgbClr val="000000"/>
                </a:solidFill>
                <a:latin typeface="Calibri"/>
                <a:ea typeface="Calibri"/>
                <a:cs typeface="Calibri"/>
                <a:sym typeface="Calibri"/>
              </a:rPr>
              <a:t>of Grade 5 students could read Urdu story.</a:t>
            </a:r>
            <a:endParaRPr sz="1200" dirty="0"/>
          </a:p>
          <a:p>
            <a:pPr marL="285750" marR="0" lvl="0" indent="-273050" algn="l" rtl="0">
              <a:lnSpc>
                <a:spcPct val="100000"/>
              </a:lnSpc>
              <a:spcBef>
                <a:spcPts val="400"/>
              </a:spcBef>
              <a:spcAft>
                <a:spcPts val="0"/>
              </a:spcAft>
              <a:buClr>
                <a:srgbClr val="000000"/>
              </a:buClr>
              <a:buSzPts val="1200"/>
              <a:buFont typeface="Arial"/>
              <a:buChar char="•"/>
            </a:pPr>
            <a:r>
              <a:rPr lang="en-US" sz="1200" b="1" i="0" u="none" strike="noStrike" cap="none" dirty="0">
                <a:solidFill>
                  <a:srgbClr val="000000"/>
                </a:solidFill>
                <a:latin typeface="Calibri"/>
                <a:ea typeface="Calibri"/>
                <a:cs typeface="Calibri"/>
                <a:sym typeface="Calibri"/>
              </a:rPr>
              <a:t>90%</a:t>
            </a:r>
            <a:r>
              <a:rPr lang="en-US" sz="1200" b="0" i="0" u="none" strike="noStrike" cap="none" dirty="0">
                <a:solidFill>
                  <a:srgbClr val="000000"/>
                </a:solidFill>
                <a:latin typeface="Calibri"/>
                <a:ea typeface="Calibri"/>
                <a:cs typeface="Calibri"/>
                <a:sym typeface="Calibri"/>
              </a:rPr>
              <a:t> of Grade 5 students could read English sentences.</a:t>
            </a:r>
            <a:endParaRPr sz="1200" dirty="0"/>
          </a:p>
          <a:p>
            <a:pPr marL="285750" marR="0" lvl="0" indent="-273050" algn="l" rtl="0">
              <a:lnSpc>
                <a:spcPct val="100000"/>
              </a:lnSpc>
              <a:spcBef>
                <a:spcPts val="400"/>
              </a:spcBef>
              <a:spcAft>
                <a:spcPts val="0"/>
              </a:spcAft>
              <a:buClr>
                <a:srgbClr val="000000"/>
              </a:buClr>
              <a:buSzPts val="1200"/>
              <a:buFont typeface="Arial"/>
              <a:buChar char="•"/>
            </a:pPr>
            <a:r>
              <a:rPr lang="en-US" sz="1200" b="1" i="0" u="none" strike="noStrike" cap="none" dirty="0">
                <a:solidFill>
                  <a:srgbClr val="000000"/>
                </a:solidFill>
                <a:latin typeface="Calibri"/>
                <a:ea typeface="Calibri"/>
                <a:cs typeface="Calibri"/>
                <a:sym typeface="Calibri"/>
              </a:rPr>
              <a:t>0%</a:t>
            </a:r>
            <a:r>
              <a:rPr lang="en-US" sz="1200" b="0" i="0" u="none" strike="noStrike" cap="none" dirty="0">
                <a:solidFill>
                  <a:srgbClr val="000000"/>
                </a:solidFill>
                <a:latin typeface="Calibri"/>
                <a:ea typeface="Calibri"/>
                <a:cs typeface="Calibri"/>
                <a:sym typeface="Calibri"/>
              </a:rPr>
              <a:t> of Grade 5 students could do division.</a:t>
            </a:r>
            <a:endParaRPr sz="1200" dirty="0"/>
          </a:p>
        </p:txBody>
      </p:sp>
      <p:sp>
        <p:nvSpPr>
          <p:cNvPr id="351" name="Google Shape;351;p13"/>
          <p:cNvSpPr txBox="1"/>
          <p:nvPr/>
        </p:nvSpPr>
        <p:spPr>
          <a:xfrm>
            <a:off x="8165700" y="5283825"/>
            <a:ext cx="4026300" cy="136495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800"/>
              </a:spcBef>
              <a:spcAft>
                <a:spcPts val="0"/>
              </a:spcAft>
              <a:buClr>
                <a:schemeClr val="dk1"/>
              </a:buClr>
              <a:buSzPts val="2000"/>
              <a:buFont typeface="Arial"/>
              <a:buNone/>
            </a:pPr>
            <a:r>
              <a:rPr lang="en-US" sz="1800" b="1" dirty="0">
                <a:solidFill>
                  <a:srgbClr val="F37935"/>
                </a:solidFill>
                <a:latin typeface="Calibri"/>
                <a:ea typeface="Calibri"/>
                <a:cs typeface="Calibri"/>
                <a:sym typeface="Calibri"/>
              </a:rPr>
              <a:t>GPS Sarai Mughal </a:t>
            </a:r>
            <a:endParaRPr sz="1800" dirty="0">
              <a:solidFill>
                <a:srgbClr val="F37935"/>
              </a:solidFill>
              <a:latin typeface="Calibri"/>
              <a:ea typeface="Calibri"/>
              <a:cs typeface="Calibri"/>
              <a:sym typeface="Calibri"/>
            </a:endParaRPr>
          </a:p>
          <a:p>
            <a:pPr marL="285750" lvl="0" indent="-273050" algn="l" rtl="0">
              <a:spcBef>
                <a:spcPts val="800"/>
              </a:spcBef>
              <a:spcAft>
                <a:spcPts val="0"/>
              </a:spcAft>
              <a:buClr>
                <a:schemeClr val="dk1"/>
              </a:buClr>
              <a:buSzPts val="1200"/>
              <a:buChar char="•"/>
            </a:pPr>
            <a:r>
              <a:rPr lang="en-US" sz="1200" b="1" dirty="0">
                <a:solidFill>
                  <a:schemeClr val="dk1"/>
                </a:solidFill>
                <a:latin typeface="Calibri"/>
                <a:ea typeface="Calibri"/>
                <a:cs typeface="Calibri"/>
                <a:sym typeface="Calibri"/>
              </a:rPr>
              <a:t>90%</a:t>
            </a:r>
            <a:r>
              <a:rPr lang="en-US" sz="1200" dirty="0">
                <a:solidFill>
                  <a:schemeClr val="dk1"/>
                </a:solidFill>
                <a:latin typeface="Calibri"/>
                <a:ea typeface="Calibri"/>
                <a:cs typeface="Calibri"/>
                <a:sym typeface="Calibri"/>
              </a:rPr>
              <a:t> of Grade 5 students could read Urdu story.</a:t>
            </a:r>
            <a:endParaRPr sz="1200" dirty="0">
              <a:solidFill>
                <a:schemeClr val="dk1"/>
              </a:solidFill>
            </a:endParaRPr>
          </a:p>
          <a:p>
            <a:pPr marL="285750" lvl="0" indent="-273050" algn="l" rtl="0">
              <a:spcBef>
                <a:spcPts val="400"/>
              </a:spcBef>
              <a:spcAft>
                <a:spcPts val="0"/>
              </a:spcAft>
              <a:buClr>
                <a:schemeClr val="dk1"/>
              </a:buClr>
              <a:buSzPts val="1200"/>
              <a:buChar char="•"/>
            </a:pPr>
            <a:r>
              <a:rPr lang="en-US" sz="1200" b="1" dirty="0">
                <a:solidFill>
                  <a:schemeClr val="dk1"/>
                </a:solidFill>
                <a:latin typeface="Calibri"/>
                <a:ea typeface="Calibri"/>
                <a:cs typeface="Calibri"/>
                <a:sym typeface="Calibri"/>
              </a:rPr>
              <a:t>40%</a:t>
            </a:r>
            <a:r>
              <a:rPr lang="en-US" sz="1200" dirty="0">
                <a:solidFill>
                  <a:schemeClr val="dk1"/>
                </a:solidFill>
                <a:latin typeface="Calibri"/>
                <a:ea typeface="Calibri"/>
                <a:cs typeface="Calibri"/>
                <a:sym typeface="Calibri"/>
              </a:rPr>
              <a:t> of Grade 5 students could read English sentences.</a:t>
            </a:r>
            <a:endParaRPr sz="1200" dirty="0">
              <a:solidFill>
                <a:schemeClr val="dk1"/>
              </a:solidFill>
            </a:endParaRPr>
          </a:p>
          <a:p>
            <a:pPr marL="285750" lvl="0" indent="-273050" algn="l" rtl="0">
              <a:spcBef>
                <a:spcPts val="400"/>
              </a:spcBef>
              <a:spcAft>
                <a:spcPts val="0"/>
              </a:spcAft>
              <a:buClr>
                <a:schemeClr val="dk1"/>
              </a:buClr>
              <a:buSzPts val="1200"/>
              <a:buChar char="•"/>
            </a:pPr>
            <a:r>
              <a:rPr lang="en-US" sz="1200" b="1" dirty="0">
                <a:solidFill>
                  <a:schemeClr val="dk1"/>
                </a:solidFill>
                <a:latin typeface="Calibri"/>
                <a:ea typeface="Calibri"/>
                <a:cs typeface="Calibri"/>
                <a:sym typeface="Calibri"/>
              </a:rPr>
              <a:t>70%</a:t>
            </a:r>
            <a:r>
              <a:rPr lang="en-US" sz="1200" dirty="0">
                <a:solidFill>
                  <a:schemeClr val="dk1"/>
                </a:solidFill>
                <a:latin typeface="Calibri"/>
                <a:ea typeface="Calibri"/>
                <a:cs typeface="Calibri"/>
                <a:sym typeface="Calibri"/>
              </a:rPr>
              <a:t> of Grade 5 students could do division.</a:t>
            </a:r>
            <a:endParaRPr sz="1200" dirty="0"/>
          </a:p>
        </p:txBody>
      </p:sp>
      <p:sp>
        <p:nvSpPr>
          <p:cNvPr id="352" name="Google Shape;352;p13"/>
          <p:cNvSpPr txBox="1"/>
          <p:nvPr/>
        </p:nvSpPr>
        <p:spPr>
          <a:xfrm>
            <a:off x="4211350" y="5301525"/>
            <a:ext cx="4026300" cy="1364959"/>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800"/>
              </a:spcBef>
              <a:spcAft>
                <a:spcPts val="0"/>
              </a:spcAft>
              <a:buNone/>
            </a:pPr>
            <a:r>
              <a:rPr lang="en-US" sz="1800" b="1" dirty="0">
                <a:solidFill>
                  <a:srgbClr val="F37935"/>
                </a:solidFill>
                <a:latin typeface="Calibri"/>
                <a:ea typeface="Calibri"/>
                <a:cs typeface="Calibri"/>
                <a:sym typeface="Calibri"/>
              </a:rPr>
              <a:t>GGES Wan Adhan</a:t>
            </a:r>
            <a:endParaRPr sz="1800" b="1" dirty="0">
              <a:solidFill>
                <a:srgbClr val="F37935"/>
              </a:solidFill>
              <a:latin typeface="Calibri"/>
              <a:ea typeface="Calibri"/>
              <a:cs typeface="Calibri"/>
              <a:sym typeface="Calibri"/>
            </a:endParaRPr>
          </a:p>
          <a:p>
            <a:pPr marL="285750" lvl="0" indent="-273050" algn="l" rtl="0">
              <a:spcBef>
                <a:spcPts val="800"/>
              </a:spcBef>
              <a:spcAft>
                <a:spcPts val="0"/>
              </a:spcAft>
              <a:buClr>
                <a:schemeClr val="dk1"/>
              </a:buClr>
              <a:buSzPts val="1200"/>
              <a:buChar char="•"/>
            </a:pPr>
            <a:r>
              <a:rPr lang="en-US" sz="1200" b="1" dirty="0">
                <a:solidFill>
                  <a:schemeClr val="dk1"/>
                </a:solidFill>
                <a:latin typeface="Calibri"/>
                <a:ea typeface="Calibri"/>
                <a:cs typeface="Calibri"/>
                <a:sym typeface="Calibri"/>
              </a:rPr>
              <a:t>100%</a:t>
            </a:r>
            <a:r>
              <a:rPr lang="en-US" sz="1200" dirty="0">
                <a:solidFill>
                  <a:schemeClr val="dk1"/>
                </a:solidFill>
                <a:latin typeface="Calibri"/>
                <a:ea typeface="Calibri"/>
                <a:cs typeface="Calibri"/>
                <a:sym typeface="Calibri"/>
              </a:rPr>
              <a:t> of Grade 5 students could read Urdu story.</a:t>
            </a:r>
            <a:endParaRPr sz="1200" dirty="0">
              <a:solidFill>
                <a:schemeClr val="dk1"/>
              </a:solidFill>
            </a:endParaRPr>
          </a:p>
          <a:p>
            <a:pPr marL="285750" lvl="0" indent="-273050" algn="l" rtl="0">
              <a:spcBef>
                <a:spcPts val="400"/>
              </a:spcBef>
              <a:spcAft>
                <a:spcPts val="0"/>
              </a:spcAft>
              <a:buClr>
                <a:schemeClr val="dk1"/>
              </a:buClr>
              <a:buSzPts val="1200"/>
              <a:buChar char="•"/>
            </a:pPr>
            <a:r>
              <a:rPr lang="en-US" sz="1200" b="1" dirty="0">
                <a:solidFill>
                  <a:schemeClr val="dk1"/>
                </a:solidFill>
                <a:latin typeface="Calibri"/>
                <a:ea typeface="Calibri"/>
                <a:cs typeface="Calibri"/>
                <a:sym typeface="Calibri"/>
              </a:rPr>
              <a:t>100% </a:t>
            </a:r>
            <a:r>
              <a:rPr lang="en-US" sz="1200" dirty="0">
                <a:solidFill>
                  <a:schemeClr val="dk1"/>
                </a:solidFill>
                <a:latin typeface="Calibri"/>
                <a:ea typeface="Calibri"/>
                <a:cs typeface="Calibri"/>
                <a:sym typeface="Calibri"/>
              </a:rPr>
              <a:t>of Grade 5 students could read English sentences.</a:t>
            </a:r>
            <a:endParaRPr sz="1200" dirty="0">
              <a:solidFill>
                <a:schemeClr val="dk1"/>
              </a:solidFill>
            </a:endParaRPr>
          </a:p>
          <a:p>
            <a:pPr marL="285750" lvl="0" indent="-273050" algn="l" rtl="0">
              <a:spcBef>
                <a:spcPts val="400"/>
              </a:spcBef>
              <a:spcAft>
                <a:spcPts val="0"/>
              </a:spcAft>
              <a:buClr>
                <a:schemeClr val="dk1"/>
              </a:buClr>
              <a:buSzPts val="1200"/>
              <a:buChar char="•"/>
            </a:pPr>
            <a:r>
              <a:rPr lang="en-US" sz="1200" b="1" dirty="0">
                <a:solidFill>
                  <a:schemeClr val="dk1"/>
                </a:solidFill>
                <a:latin typeface="Calibri"/>
                <a:ea typeface="Calibri"/>
                <a:cs typeface="Calibri"/>
                <a:sym typeface="Calibri"/>
              </a:rPr>
              <a:t>30% </a:t>
            </a:r>
            <a:r>
              <a:rPr lang="en-US" sz="1200" dirty="0">
                <a:solidFill>
                  <a:schemeClr val="dk1"/>
                </a:solidFill>
                <a:latin typeface="Calibri"/>
                <a:ea typeface="Calibri"/>
                <a:cs typeface="Calibri"/>
                <a:sym typeface="Calibri"/>
              </a:rPr>
              <a:t>of Grade 5 students could do division.</a:t>
            </a:r>
            <a:endParaRPr sz="1200" dirty="0"/>
          </a:p>
        </p:txBody>
      </p:sp>
      <p:sp>
        <p:nvSpPr>
          <p:cNvPr id="2" name="Slide Number Placeholder 1">
            <a:extLst>
              <a:ext uri="{FF2B5EF4-FFF2-40B4-BE49-F238E27FC236}">
                <a16:creationId xmlns:a16="http://schemas.microsoft.com/office/drawing/2014/main" id="{F9B97256-CA1C-6D0E-AE62-379389EE20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4"/>
          <p:cNvPicPr preferRelativeResize="0"/>
          <p:nvPr/>
        </p:nvPicPr>
        <p:blipFill rotWithShape="1">
          <a:blip r:embed="rId3">
            <a:alphaModFix/>
          </a:blip>
          <a:srcRect l="1038" t="14411" b="12457"/>
          <a:stretch/>
        </p:blipFill>
        <p:spPr>
          <a:xfrm>
            <a:off x="289791" y="557048"/>
            <a:ext cx="6424518" cy="6127198"/>
          </a:xfrm>
          <a:prstGeom prst="rect">
            <a:avLst/>
          </a:prstGeom>
          <a:noFill/>
          <a:ln>
            <a:noFill/>
          </a:ln>
        </p:spPr>
      </p:pic>
      <p:sp>
        <p:nvSpPr>
          <p:cNvPr id="358" name="Google Shape;358;p14"/>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359" name="Google Shape;359;p14"/>
          <p:cNvSpPr txBox="1"/>
          <p:nvPr/>
        </p:nvSpPr>
        <p:spPr>
          <a:xfrm>
            <a:off x="7638069" y="1706753"/>
            <a:ext cx="4553931" cy="435196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79%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38%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62%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13%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87%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58%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dirty="0">
                <a:solidFill>
                  <a:schemeClr val="dk1"/>
                </a:solidFill>
              </a:rPr>
              <a:t>42</a:t>
            </a:r>
            <a:r>
              <a:rPr lang="en-US" sz="1800" b="0" i="0" u="none" strike="noStrike" cap="none" dirty="0">
                <a:solidFill>
                  <a:schemeClr val="dk1"/>
                </a:solidFill>
                <a:latin typeface="Arial"/>
                <a:ea typeface="Arial"/>
                <a:cs typeface="Arial"/>
                <a:sym typeface="Arial"/>
              </a:rPr>
              <a:t>% in Private School</a:t>
            </a:r>
            <a:endParaRPr dirty="0"/>
          </a:p>
        </p:txBody>
      </p:sp>
      <p:pic>
        <p:nvPicPr>
          <p:cNvPr id="360" name="Google Shape;360;p14"/>
          <p:cNvPicPr preferRelativeResize="0"/>
          <p:nvPr/>
        </p:nvPicPr>
        <p:blipFill rotWithShape="1">
          <a:blip r:embed="rId4">
            <a:alphaModFix/>
          </a:blip>
          <a:srcRect/>
          <a:stretch/>
        </p:blipFill>
        <p:spPr>
          <a:xfrm>
            <a:off x="7715827" y="2164426"/>
            <a:ext cx="674395" cy="431224"/>
          </a:xfrm>
          <a:prstGeom prst="rect">
            <a:avLst/>
          </a:prstGeom>
          <a:noFill/>
          <a:ln>
            <a:noFill/>
          </a:ln>
        </p:spPr>
      </p:pic>
      <p:pic>
        <p:nvPicPr>
          <p:cNvPr id="361" name="Google Shape;361;p14"/>
          <p:cNvPicPr preferRelativeResize="0"/>
          <p:nvPr/>
        </p:nvPicPr>
        <p:blipFill rotWithShape="1">
          <a:blip r:embed="rId5">
            <a:alphaModFix/>
          </a:blip>
          <a:srcRect/>
          <a:stretch/>
        </p:blipFill>
        <p:spPr>
          <a:xfrm>
            <a:off x="7724246" y="2770595"/>
            <a:ext cx="735588" cy="523486"/>
          </a:xfrm>
          <a:prstGeom prst="rect">
            <a:avLst/>
          </a:prstGeom>
          <a:noFill/>
          <a:ln>
            <a:noFill/>
          </a:ln>
        </p:spPr>
      </p:pic>
      <p:pic>
        <p:nvPicPr>
          <p:cNvPr id="362" name="Google Shape;362;p14"/>
          <p:cNvPicPr preferRelativeResize="0"/>
          <p:nvPr/>
        </p:nvPicPr>
        <p:blipFill rotWithShape="1">
          <a:blip r:embed="rId5">
            <a:alphaModFix/>
          </a:blip>
          <a:srcRect/>
          <a:stretch/>
        </p:blipFill>
        <p:spPr>
          <a:xfrm>
            <a:off x="7724246" y="5122804"/>
            <a:ext cx="735588" cy="523486"/>
          </a:xfrm>
          <a:prstGeom prst="rect">
            <a:avLst/>
          </a:prstGeom>
          <a:noFill/>
          <a:ln>
            <a:noFill/>
          </a:ln>
        </p:spPr>
      </p:pic>
      <p:pic>
        <p:nvPicPr>
          <p:cNvPr id="363" name="Google Shape;363;p14"/>
          <p:cNvPicPr preferRelativeResize="0"/>
          <p:nvPr/>
        </p:nvPicPr>
        <p:blipFill rotWithShape="1">
          <a:blip r:embed="rId6">
            <a:alphaModFix/>
          </a:blip>
          <a:srcRect/>
          <a:stretch/>
        </p:blipFill>
        <p:spPr>
          <a:xfrm>
            <a:off x="7870676" y="4282027"/>
            <a:ext cx="519546" cy="499940"/>
          </a:xfrm>
          <a:prstGeom prst="rect">
            <a:avLst/>
          </a:prstGeom>
          <a:noFill/>
          <a:ln>
            <a:noFill/>
          </a:ln>
        </p:spPr>
      </p:pic>
      <p:sp>
        <p:nvSpPr>
          <p:cNvPr id="10" name="TextBox 9">
            <a:extLst>
              <a:ext uri="{FF2B5EF4-FFF2-40B4-BE49-F238E27FC236}">
                <a16:creationId xmlns:a16="http://schemas.microsoft.com/office/drawing/2014/main" id="{51984BD9-07DF-A44F-B1CB-1FF95AEBB47A}"/>
              </a:ext>
            </a:extLst>
          </p:cNvPr>
          <p:cNvSpPr txBox="1"/>
          <p:nvPr/>
        </p:nvSpPr>
        <p:spPr>
          <a:xfrm>
            <a:off x="8482902" y="4628078"/>
            <a:ext cx="3709098" cy="307777"/>
          </a:xfrm>
          <a:prstGeom prst="rect">
            <a:avLst/>
          </a:prstGeom>
          <a:noFill/>
        </p:spPr>
        <p:txBody>
          <a:bodyPr wrap="square" rtlCol="0">
            <a:spAutoFit/>
          </a:bodyPr>
          <a:lstStyle/>
          <a:p>
            <a:r>
              <a:rPr lang="en-US" b="1" dirty="0"/>
              <a:t>Girls OOS =  6% 	Boys OOS</a:t>
            </a:r>
            <a:r>
              <a:rPr lang="en-US" dirty="0"/>
              <a:t>= </a:t>
            </a:r>
            <a:r>
              <a:rPr lang="en-US" b="1" dirty="0"/>
              <a:t>7%</a:t>
            </a:r>
          </a:p>
        </p:txBody>
      </p:sp>
      <p:sp>
        <p:nvSpPr>
          <p:cNvPr id="2" name="Slide Number Placeholder 1">
            <a:extLst>
              <a:ext uri="{FF2B5EF4-FFF2-40B4-BE49-F238E27FC236}">
                <a16:creationId xmlns:a16="http://schemas.microsoft.com/office/drawing/2014/main" id="{54FFE7FA-216D-1607-8C7C-BF8A64EE44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15"/>
          <p:cNvPicPr preferRelativeResize="0"/>
          <p:nvPr/>
        </p:nvPicPr>
        <p:blipFill rotWithShape="1">
          <a:blip r:embed="rId3">
            <a:alphaModFix/>
          </a:blip>
          <a:srcRect/>
          <a:stretch/>
        </p:blipFill>
        <p:spPr>
          <a:xfrm>
            <a:off x="5067298" y="2814666"/>
            <a:ext cx="2057403" cy="1386843"/>
          </a:xfrm>
          <a:prstGeom prst="rect">
            <a:avLst/>
          </a:prstGeom>
          <a:noFill/>
          <a:ln>
            <a:noFill/>
          </a:ln>
        </p:spPr>
      </p:pic>
      <p:grpSp>
        <p:nvGrpSpPr>
          <p:cNvPr id="369" name="Google Shape;369;p15"/>
          <p:cNvGrpSpPr/>
          <p:nvPr/>
        </p:nvGrpSpPr>
        <p:grpSpPr>
          <a:xfrm>
            <a:off x="4017806" y="2234196"/>
            <a:ext cx="4058891" cy="2764524"/>
            <a:chOff x="3708888" y="2271267"/>
            <a:chExt cx="4058891" cy="2764524"/>
          </a:xfrm>
        </p:grpSpPr>
        <p:cxnSp>
          <p:nvCxnSpPr>
            <p:cNvPr id="370" name="Google Shape;370;p15"/>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371" name="Google Shape;371;p15"/>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372" name="Google Shape;372;p15"/>
            <p:cNvCxnSpPr/>
            <p:nvPr/>
          </p:nvCxnSpPr>
          <p:spPr>
            <a:xfrm rot="10800000">
              <a:off x="5718593" y="4329160"/>
              <a:ext cx="790587" cy="706631"/>
            </a:xfrm>
            <a:prstGeom prst="straightConnector1">
              <a:avLst/>
            </a:prstGeom>
            <a:noFill/>
            <a:ln w="9525" cap="flat" cmpd="sng">
              <a:solidFill>
                <a:srgbClr val="EB792A"/>
              </a:solidFill>
              <a:prstDash val="solid"/>
              <a:round/>
              <a:headEnd type="none" w="sm" len="sm"/>
              <a:tailEnd type="none" w="sm" len="sm"/>
            </a:ln>
          </p:spPr>
        </p:cxnSp>
        <p:cxnSp>
          <p:nvCxnSpPr>
            <p:cNvPr id="373" name="Google Shape;373;p15"/>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374" name="Google Shape;374;p15"/>
            <p:cNvCxnSpPr/>
            <p:nvPr/>
          </p:nvCxnSpPr>
          <p:spPr>
            <a:xfrm rot="10800000">
              <a:off x="3708888" y="3721974"/>
              <a:ext cx="881057" cy="104095"/>
            </a:xfrm>
            <a:prstGeom prst="straightConnector1">
              <a:avLst/>
            </a:prstGeom>
            <a:noFill/>
            <a:ln w="9525" cap="flat" cmpd="sng">
              <a:solidFill>
                <a:srgbClr val="EB792A"/>
              </a:solidFill>
              <a:prstDash val="solid"/>
              <a:round/>
              <a:headEnd type="none" w="sm" len="sm"/>
              <a:tailEnd type="none" w="sm" len="sm"/>
            </a:ln>
          </p:spPr>
        </p:cxnSp>
        <p:cxnSp>
          <p:nvCxnSpPr>
            <p:cNvPr id="375" name="Google Shape;375;p15"/>
            <p:cNvCxnSpPr/>
            <p:nvPr/>
          </p:nvCxnSpPr>
          <p:spPr>
            <a:xfrm>
              <a:off x="5637933" y="2271267"/>
              <a:ext cx="0" cy="520800"/>
            </a:xfrm>
            <a:prstGeom prst="straightConnector1">
              <a:avLst/>
            </a:prstGeom>
            <a:noFill/>
            <a:ln w="9525" cap="flat" cmpd="sng">
              <a:solidFill>
                <a:srgbClr val="EB792A"/>
              </a:solidFill>
              <a:prstDash val="solid"/>
              <a:round/>
              <a:headEnd type="none" w="sm" len="sm"/>
              <a:tailEnd type="none" w="sm" len="sm"/>
            </a:ln>
          </p:spPr>
        </p:cxnSp>
      </p:grpSp>
      <p:sp>
        <p:nvSpPr>
          <p:cNvPr id="376" name="Google Shape;376;p15"/>
          <p:cNvSpPr txBox="1"/>
          <p:nvPr/>
        </p:nvSpPr>
        <p:spPr>
          <a:xfrm>
            <a:off x="8798947" y="5448278"/>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12%</a:t>
            </a:r>
            <a:r>
              <a:rPr lang="en-US" sz="1400" b="1" i="0" u="none" strike="noStrike" cap="none">
                <a:solidFill>
                  <a:srgbClr val="221F20"/>
                </a:solidFill>
                <a:latin typeface="Arial"/>
                <a:ea typeface="Arial"/>
                <a:cs typeface="Arial"/>
                <a:sym typeface="Arial"/>
              </a:rPr>
              <a:t> </a:t>
            </a:r>
            <a:endParaRPr/>
          </a:p>
        </p:txBody>
      </p:sp>
      <p:sp>
        <p:nvSpPr>
          <p:cNvPr id="377" name="Google Shape;377;p15"/>
          <p:cNvSpPr txBox="1"/>
          <p:nvPr/>
        </p:nvSpPr>
        <p:spPr>
          <a:xfrm>
            <a:off x="7024658" y="5471739"/>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39%</a:t>
            </a:r>
            <a:r>
              <a:rPr lang="en-US" sz="1400" b="1" i="0" u="none" strike="noStrike" cap="none" dirty="0">
                <a:solidFill>
                  <a:srgbClr val="221F20"/>
                </a:solidFill>
                <a:latin typeface="Arial"/>
                <a:ea typeface="Arial"/>
                <a:cs typeface="Arial"/>
                <a:sym typeface="Arial"/>
              </a:rPr>
              <a:t> </a:t>
            </a:r>
            <a:endParaRPr dirty="0"/>
          </a:p>
        </p:txBody>
      </p:sp>
      <p:sp>
        <p:nvSpPr>
          <p:cNvPr id="378" name="Google Shape;378;p15"/>
          <p:cNvSpPr txBox="1"/>
          <p:nvPr/>
        </p:nvSpPr>
        <p:spPr>
          <a:xfrm>
            <a:off x="5227729" y="5471739"/>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59%</a:t>
            </a:r>
            <a:endParaRPr/>
          </a:p>
        </p:txBody>
      </p:sp>
      <p:sp>
        <p:nvSpPr>
          <p:cNvPr id="379" name="Google Shape;379;p15"/>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99%</a:t>
            </a:r>
            <a:endParaRPr/>
          </a:p>
        </p:txBody>
      </p:sp>
      <p:pic>
        <p:nvPicPr>
          <p:cNvPr id="380" name="Google Shape;380;p15"/>
          <p:cNvPicPr preferRelativeResize="0"/>
          <p:nvPr/>
        </p:nvPicPr>
        <p:blipFill rotWithShape="1">
          <a:blip r:embed="rId4">
            <a:alphaModFix/>
          </a:blip>
          <a:srcRect/>
          <a:stretch/>
        </p:blipFill>
        <p:spPr>
          <a:xfrm>
            <a:off x="10608678" y="5737736"/>
            <a:ext cx="321565" cy="373381"/>
          </a:xfrm>
          <a:prstGeom prst="rect">
            <a:avLst/>
          </a:prstGeom>
          <a:noFill/>
          <a:ln>
            <a:noFill/>
          </a:ln>
        </p:spPr>
      </p:pic>
      <p:pic>
        <p:nvPicPr>
          <p:cNvPr id="381" name="Google Shape;381;p15"/>
          <p:cNvPicPr preferRelativeResize="0"/>
          <p:nvPr/>
        </p:nvPicPr>
        <p:blipFill rotWithShape="1">
          <a:blip r:embed="rId5">
            <a:alphaModFix/>
          </a:blip>
          <a:srcRect/>
          <a:stretch/>
        </p:blipFill>
        <p:spPr>
          <a:xfrm>
            <a:off x="7836677" y="5787424"/>
            <a:ext cx="376429" cy="330709"/>
          </a:xfrm>
          <a:prstGeom prst="rect">
            <a:avLst/>
          </a:prstGeom>
          <a:noFill/>
          <a:ln>
            <a:noFill/>
          </a:ln>
        </p:spPr>
      </p:pic>
      <p:pic>
        <p:nvPicPr>
          <p:cNvPr id="382" name="Google Shape;382;p15"/>
          <p:cNvPicPr preferRelativeResize="0"/>
          <p:nvPr/>
        </p:nvPicPr>
        <p:blipFill rotWithShape="1">
          <a:blip r:embed="rId6">
            <a:alphaModFix/>
          </a:blip>
          <a:srcRect/>
          <a:stretch/>
        </p:blipFill>
        <p:spPr>
          <a:xfrm>
            <a:off x="9298107" y="5810895"/>
            <a:ext cx="802685" cy="385289"/>
          </a:xfrm>
          <a:prstGeom prst="rect">
            <a:avLst/>
          </a:prstGeom>
          <a:noFill/>
          <a:ln>
            <a:noFill/>
          </a:ln>
        </p:spPr>
      </p:pic>
      <p:pic>
        <p:nvPicPr>
          <p:cNvPr id="383" name="Google Shape;383;p15"/>
          <p:cNvPicPr preferRelativeResize="0"/>
          <p:nvPr/>
        </p:nvPicPr>
        <p:blipFill rotWithShape="1">
          <a:blip r:embed="rId7">
            <a:alphaModFix/>
          </a:blip>
          <a:srcRect/>
          <a:stretch/>
        </p:blipFill>
        <p:spPr>
          <a:xfrm>
            <a:off x="4438246" y="5747512"/>
            <a:ext cx="237744" cy="384049"/>
          </a:xfrm>
          <a:prstGeom prst="rect">
            <a:avLst/>
          </a:prstGeom>
          <a:noFill/>
          <a:ln>
            <a:noFill/>
          </a:ln>
        </p:spPr>
      </p:pic>
      <p:pic>
        <p:nvPicPr>
          <p:cNvPr id="384" name="Google Shape;384;p15"/>
          <p:cNvPicPr preferRelativeResize="0"/>
          <p:nvPr/>
        </p:nvPicPr>
        <p:blipFill rotWithShape="1">
          <a:blip r:embed="rId8">
            <a:alphaModFix/>
          </a:blip>
          <a:srcRect/>
          <a:stretch/>
        </p:blipFill>
        <p:spPr>
          <a:xfrm>
            <a:off x="6086416" y="5759975"/>
            <a:ext cx="242316" cy="414529"/>
          </a:xfrm>
          <a:prstGeom prst="rect">
            <a:avLst/>
          </a:prstGeom>
          <a:noFill/>
          <a:ln>
            <a:noFill/>
          </a:ln>
        </p:spPr>
      </p:pic>
      <p:sp>
        <p:nvSpPr>
          <p:cNvPr id="385" name="Google Shape;385;p15"/>
          <p:cNvSpPr txBox="1"/>
          <p:nvPr/>
        </p:nvSpPr>
        <p:spPr>
          <a:xfrm>
            <a:off x="3516852" y="5456334"/>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71%</a:t>
            </a:r>
            <a:endParaRPr/>
          </a:p>
        </p:txBody>
      </p:sp>
      <p:pic>
        <p:nvPicPr>
          <p:cNvPr id="386" name="Google Shape;386;p15"/>
          <p:cNvPicPr preferRelativeResize="0"/>
          <p:nvPr/>
        </p:nvPicPr>
        <p:blipFill rotWithShape="1">
          <a:blip r:embed="rId9">
            <a:alphaModFix/>
          </a:blip>
          <a:srcRect r="60517" b="56239"/>
          <a:stretch/>
        </p:blipFill>
        <p:spPr>
          <a:xfrm>
            <a:off x="4413678" y="700643"/>
            <a:ext cx="1208246" cy="555551"/>
          </a:xfrm>
          <a:prstGeom prst="rect">
            <a:avLst/>
          </a:prstGeom>
          <a:noFill/>
          <a:ln>
            <a:noFill/>
          </a:ln>
        </p:spPr>
      </p:pic>
      <p:pic>
        <p:nvPicPr>
          <p:cNvPr id="387" name="Google Shape;387;p15"/>
          <p:cNvPicPr preferRelativeResize="0"/>
          <p:nvPr/>
        </p:nvPicPr>
        <p:blipFill rotWithShape="1">
          <a:blip r:embed="rId10">
            <a:alphaModFix/>
          </a:blip>
          <a:srcRect r="60360" b="55217"/>
          <a:stretch/>
        </p:blipFill>
        <p:spPr>
          <a:xfrm>
            <a:off x="843018" y="1149682"/>
            <a:ext cx="1208246" cy="555550"/>
          </a:xfrm>
          <a:prstGeom prst="rect">
            <a:avLst/>
          </a:prstGeom>
          <a:noFill/>
          <a:ln>
            <a:noFill/>
          </a:ln>
        </p:spPr>
      </p:pic>
      <p:pic>
        <p:nvPicPr>
          <p:cNvPr id="388" name="Google Shape;388;p15"/>
          <p:cNvPicPr preferRelativeResize="0"/>
          <p:nvPr/>
        </p:nvPicPr>
        <p:blipFill rotWithShape="1">
          <a:blip r:embed="rId11">
            <a:alphaModFix/>
          </a:blip>
          <a:srcRect r="60517" b="53384"/>
          <a:stretch/>
        </p:blipFill>
        <p:spPr>
          <a:xfrm>
            <a:off x="8235710" y="1149681"/>
            <a:ext cx="1208246" cy="555550"/>
          </a:xfrm>
          <a:prstGeom prst="rect">
            <a:avLst/>
          </a:prstGeom>
          <a:noFill/>
          <a:ln>
            <a:noFill/>
          </a:ln>
        </p:spPr>
      </p:pic>
      <p:pic>
        <p:nvPicPr>
          <p:cNvPr id="389" name="Google Shape;389;p15"/>
          <p:cNvPicPr preferRelativeResize="0"/>
          <p:nvPr/>
        </p:nvPicPr>
        <p:blipFill rotWithShape="1">
          <a:blip r:embed="rId12">
            <a:alphaModFix/>
          </a:blip>
          <a:srcRect/>
          <a:stretch/>
        </p:blipFill>
        <p:spPr>
          <a:xfrm>
            <a:off x="897549" y="1624294"/>
            <a:ext cx="2855982" cy="777242"/>
          </a:xfrm>
          <a:prstGeom prst="rect">
            <a:avLst/>
          </a:prstGeom>
          <a:noFill/>
          <a:ln>
            <a:noFill/>
          </a:ln>
        </p:spPr>
      </p:pic>
      <p:pic>
        <p:nvPicPr>
          <p:cNvPr id="390" name="Google Shape;390;p15"/>
          <p:cNvPicPr preferRelativeResize="0"/>
          <p:nvPr/>
        </p:nvPicPr>
        <p:blipFill rotWithShape="1">
          <a:blip r:embed="rId13">
            <a:alphaModFix/>
          </a:blip>
          <a:srcRect/>
          <a:stretch/>
        </p:blipFill>
        <p:spPr>
          <a:xfrm>
            <a:off x="4381641" y="1152834"/>
            <a:ext cx="2807214" cy="728473"/>
          </a:xfrm>
          <a:prstGeom prst="rect">
            <a:avLst/>
          </a:prstGeom>
          <a:noFill/>
          <a:ln>
            <a:noFill/>
          </a:ln>
        </p:spPr>
      </p:pic>
      <p:pic>
        <p:nvPicPr>
          <p:cNvPr id="391" name="Google Shape;391;p15"/>
          <p:cNvPicPr preferRelativeResize="0"/>
          <p:nvPr/>
        </p:nvPicPr>
        <p:blipFill rotWithShape="1">
          <a:blip r:embed="rId14">
            <a:alphaModFix/>
          </a:blip>
          <a:srcRect/>
          <a:stretch/>
        </p:blipFill>
        <p:spPr>
          <a:xfrm>
            <a:off x="7961434" y="1658871"/>
            <a:ext cx="2855982" cy="871730"/>
          </a:xfrm>
          <a:prstGeom prst="rect">
            <a:avLst/>
          </a:prstGeom>
          <a:noFill/>
          <a:ln>
            <a:noFill/>
          </a:ln>
        </p:spPr>
      </p:pic>
      <p:pic>
        <p:nvPicPr>
          <p:cNvPr id="392" name="Google Shape;392;p15"/>
          <p:cNvPicPr preferRelativeResize="0"/>
          <p:nvPr/>
        </p:nvPicPr>
        <p:blipFill rotWithShape="1">
          <a:blip r:embed="rId15">
            <a:alphaModFix/>
          </a:blip>
          <a:srcRect/>
          <a:stretch/>
        </p:blipFill>
        <p:spPr>
          <a:xfrm>
            <a:off x="368739" y="2876148"/>
            <a:ext cx="3358903" cy="1706883"/>
          </a:xfrm>
          <a:prstGeom prst="rect">
            <a:avLst/>
          </a:prstGeom>
          <a:noFill/>
          <a:ln>
            <a:noFill/>
          </a:ln>
        </p:spPr>
      </p:pic>
      <p:sp>
        <p:nvSpPr>
          <p:cNvPr id="394" name="Google Shape;394;p15"/>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cxnSp>
        <p:nvCxnSpPr>
          <p:cNvPr id="395" name="Google Shape;395;p15"/>
          <p:cNvCxnSpPr/>
          <p:nvPr/>
        </p:nvCxnSpPr>
        <p:spPr>
          <a:xfrm flipH="1">
            <a:off x="4102495" y="4320533"/>
            <a:ext cx="967096" cy="582474"/>
          </a:xfrm>
          <a:prstGeom prst="straightConnector1">
            <a:avLst/>
          </a:prstGeom>
          <a:noFill/>
          <a:ln w="9525" cap="flat" cmpd="sng">
            <a:solidFill>
              <a:srgbClr val="EB792A"/>
            </a:solidFill>
            <a:prstDash val="solid"/>
            <a:round/>
            <a:headEnd type="none" w="sm" len="sm"/>
            <a:tailEnd type="none" w="sm" len="sm"/>
          </a:ln>
        </p:spPr>
      </p:cxnSp>
      <p:pic>
        <p:nvPicPr>
          <p:cNvPr id="396" name="Google Shape;396;p15"/>
          <p:cNvPicPr preferRelativeResize="0"/>
          <p:nvPr/>
        </p:nvPicPr>
        <p:blipFill rotWithShape="1">
          <a:blip r:embed="rId16">
            <a:alphaModFix/>
          </a:blip>
          <a:srcRect t="47178" r="29599"/>
          <a:stretch/>
        </p:blipFill>
        <p:spPr>
          <a:xfrm>
            <a:off x="19594" y="5115477"/>
            <a:ext cx="3597599" cy="1471504"/>
          </a:xfrm>
          <a:prstGeom prst="rect">
            <a:avLst/>
          </a:prstGeom>
          <a:noFill/>
          <a:ln>
            <a:noFill/>
          </a:ln>
        </p:spPr>
      </p:pic>
      <p:pic>
        <p:nvPicPr>
          <p:cNvPr id="397" name="Google Shape;397;p15"/>
          <p:cNvPicPr preferRelativeResize="0"/>
          <p:nvPr/>
        </p:nvPicPr>
        <p:blipFill rotWithShape="1">
          <a:blip r:embed="rId17">
            <a:alphaModFix/>
          </a:blip>
          <a:srcRect r="35090" b="51432"/>
          <a:stretch/>
        </p:blipFill>
        <p:spPr>
          <a:xfrm>
            <a:off x="318788" y="4641052"/>
            <a:ext cx="1952252" cy="883572"/>
          </a:xfrm>
          <a:prstGeom prst="rect">
            <a:avLst/>
          </a:prstGeom>
          <a:noFill/>
          <a:ln>
            <a:noFill/>
          </a:ln>
        </p:spPr>
      </p:pic>
      <p:sp>
        <p:nvSpPr>
          <p:cNvPr id="398" name="Google Shape;398;p15"/>
          <p:cNvSpPr txBox="1"/>
          <p:nvPr/>
        </p:nvSpPr>
        <p:spPr>
          <a:xfrm>
            <a:off x="861700" y="21988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399" name="Google Shape;399;p15"/>
          <p:cNvSpPr txBox="1"/>
          <p:nvPr/>
        </p:nvSpPr>
        <p:spPr>
          <a:xfrm>
            <a:off x="2344500" y="23409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400" name="Google Shape;400;p15"/>
          <p:cNvSpPr txBox="1"/>
          <p:nvPr/>
        </p:nvSpPr>
        <p:spPr>
          <a:xfrm>
            <a:off x="4411563" y="17803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401" name="Google Shape;401;p15"/>
          <p:cNvSpPr txBox="1"/>
          <p:nvPr/>
        </p:nvSpPr>
        <p:spPr>
          <a:xfrm>
            <a:off x="5777538" y="185135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402" name="Google Shape;402;p15"/>
          <p:cNvSpPr txBox="1"/>
          <p:nvPr/>
        </p:nvSpPr>
        <p:spPr>
          <a:xfrm>
            <a:off x="7923380" y="22766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403" name="Google Shape;403;p15"/>
          <p:cNvSpPr txBox="1"/>
          <p:nvPr/>
        </p:nvSpPr>
        <p:spPr>
          <a:xfrm>
            <a:off x="9388188" y="25305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404" name="Google Shape;404;p15"/>
          <p:cNvSpPr txBox="1"/>
          <p:nvPr/>
        </p:nvSpPr>
        <p:spPr>
          <a:xfrm>
            <a:off x="2208250" y="1007000"/>
            <a:ext cx="1578000" cy="58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56%</a:t>
            </a:r>
            <a:endParaRPr sz="2800">
              <a:solidFill>
                <a:schemeClr val="dk1"/>
              </a:solidFill>
              <a:latin typeface="Calibri"/>
              <a:ea typeface="Calibri"/>
              <a:cs typeface="Calibri"/>
              <a:sym typeface="Calibri"/>
            </a:endParaRPr>
          </a:p>
        </p:txBody>
      </p:sp>
      <p:sp>
        <p:nvSpPr>
          <p:cNvPr id="405" name="Google Shape;405;p15"/>
          <p:cNvSpPr txBox="1"/>
          <p:nvPr/>
        </p:nvSpPr>
        <p:spPr>
          <a:xfrm>
            <a:off x="5862600" y="586025"/>
            <a:ext cx="1407900" cy="4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44%</a:t>
            </a:r>
            <a:endParaRPr sz="2800">
              <a:solidFill>
                <a:schemeClr val="dk1"/>
              </a:solidFill>
              <a:latin typeface="Calibri"/>
              <a:ea typeface="Calibri"/>
              <a:cs typeface="Calibri"/>
              <a:sym typeface="Calibri"/>
            </a:endParaRPr>
          </a:p>
        </p:txBody>
      </p:sp>
      <p:sp>
        <p:nvSpPr>
          <p:cNvPr id="406" name="Google Shape;406;p15"/>
          <p:cNvSpPr txBox="1"/>
          <p:nvPr/>
        </p:nvSpPr>
        <p:spPr>
          <a:xfrm>
            <a:off x="9697625" y="1105700"/>
            <a:ext cx="1578000" cy="3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51%</a:t>
            </a:r>
            <a:endParaRPr sz="2800">
              <a:solidFill>
                <a:schemeClr val="dk1"/>
              </a:solidFill>
              <a:latin typeface="Calibri"/>
              <a:ea typeface="Calibri"/>
              <a:cs typeface="Calibri"/>
              <a:sym typeface="Calibri"/>
            </a:endParaRPr>
          </a:p>
        </p:txBody>
      </p:sp>
      <p:sp>
        <p:nvSpPr>
          <p:cNvPr id="4" name="Google Shape;331;p12">
            <a:extLst>
              <a:ext uri="{FF2B5EF4-FFF2-40B4-BE49-F238E27FC236}">
                <a16:creationId xmlns:a16="http://schemas.microsoft.com/office/drawing/2014/main" id="{F31828C7-96E3-0DD8-7857-AB37E09EB7D1}"/>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6" name="Picture 5">
            <a:extLst>
              <a:ext uri="{FF2B5EF4-FFF2-40B4-BE49-F238E27FC236}">
                <a16:creationId xmlns:a16="http://schemas.microsoft.com/office/drawing/2014/main" id="{FB1F1134-096C-439F-AB57-4070E746B3BF}"/>
              </a:ext>
            </a:extLst>
          </p:cNvPr>
          <p:cNvPicPr>
            <a:picLocks noChangeAspect="1"/>
          </p:cNvPicPr>
          <p:nvPr/>
        </p:nvPicPr>
        <p:blipFill>
          <a:blip r:embed="rId18"/>
          <a:srcRect t="20119"/>
          <a:stretch/>
        </p:blipFill>
        <p:spPr>
          <a:xfrm>
            <a:off x="8059673" y="3496935"/>
            <a:ext cx="2883414" cy="1217401"/>
          </a:xfrm>
          <a:prstGeom prst="rect">
            <a:avLst/>
          </a:prstGeom>
        </p:spPr>
      </p:pic>
      <p:sp>
        <p:nvSpPr>
          <p:cNvPr id="2" name="Slide Number Placeholder 1">
            <a:extLst>
              <a:ext uri="{FF2B5EF4-FFF2-40B4-BE49-F238E27FC236}">
                <a16:creationId xmlns:a16="http://schemas.microsoft.com/office/drawing/2014/main" id="{38ED8DC1-769F-8C04-9EC6-8C76CC9DD3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6"/>
          <p:cNvSpPr txBox="1"/>
          <p:nvPr/>
        </p:nvSpPr>
        <p:spPr>
          <a:xfrm>
            <a:off x="4028900" y="4685725"/>
            <a:ext cx="4110000" cy="158039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600"/>
              <a:buFont typeface="Arial"/>
              <a:buNone/>
            </a:pPr>
            <a:r>
              <a:rPr lang="en-US" sz="1800" b="1" i="0" u="none" strike="noStrike" cap="none" dirty="0">
                <a:solidFill>
                  <a:srgbClr val="F37935"/>
                </a:solidFill>
                <a:latin typeface="Calibri"/>
                <a:ea typeface="Calibri"/>
                <a:cs typeface="Calibri"/>
                <a:sym typeface="Calibri"/>
              </a:rPr>
              <a:t>GGES Goth Ghani </a:t>
            </a:r>
            <a:endParaRPr sz="1800" b="1"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412" name="Google Shape;412;p16"/>
          <p:cNvSpPr txBox="1">
            <a:spLocks noGrp="1"/>
          </p:cNvSpPr>
          <p:nvPr>
            <p:ph type="title"/>
          </p:nvPr>
        </p:nvSpPr>
        <p:spPr>
          <a:xfrm>
            <a:off x="925021" y="101656"/>
            <a:ext cx="10515600" cy="8835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Bahawalpur X, Punjab - PP 254</a:t>
            </a:r>
            <a:endParaRPr/>
          </a:p>
        </p:txBody>
      </p:sp>
      <p:graphicFrame>
        <p:nvGraphicFramePr>
          <p:cNvPr id="413" name="Google Shape;413;p16"/>
          <p:cNvGraphicFramePr/>
          <p:nvPr/>
        </p:nvGraphicFramePr>
        <p:xfrm>
          <a:off x="327891" y="867698"/>
          <a:ext cx="11536225" cy="3678815"/>
        </p:xfrm>
        <a:graphic>
          <a:graphicData uri="http://schemas.openxmlformats.org/drawingml/2006/table">
            <a:tbl>
              <a:tblPr>
                <a:noFill/>
                <a:tableStyleId>{BE2F7F26-7A3F-44C9-8955-1E4BE06F2619}</a:tableStyleId>
              </a:tblPr>
              <a:tblGrid>
                <a:gridCol w="2484575">
                  <a:extLst>
                    <a:ext uri="{9D8B030D-6E8A-4147-A177-3AD203B41FA5}">
                      <a16:colId xmlns:a16="http://schemas.microsoft.com/office/drawing/2014/main" val="20000"/>
                    </a:ext>
                  </a:extLst>
                </a:gridCol>
                <a:gridCol w="1154550">
                  <a:extLst>
                    <a:ext uri="{9D8B030D-6E8A-4147-A177-3AD203B41FA5}">
                      <a16:colId xmlns:a16="http://schemas.microsoft.com/office/drawing/2014/main" val="20001"/>
                    </a:ext>
                  </a:extLst>
                </a:gridCol>
                <a:gridCol w="1070200">
                  <a:extLst>
                    <a:ext uri="{9D8B030D-6E8A-4147-A177-3AD203B41FA5}">
                      <a16:colId xmlns:a16="http://schemas.microsoft.com/office/drawing/2014/main" val="20002"/>
                    </a:ext>
                  </a:extLst>
                </a:gridCol>
                <a:gridCol w="909375">
                  <a:extLst>
                    <a:ext uri="{9D8B030D-6E8A-4147-A177-3AD203B41FA5}">
                      <a16:colId xmlns:a16="http://schemas.microsoft.com/office/drawing/2014/main" val="20003"/>
                    </a:ext>
                  </a:extLst>
                </a:gridCol>
                <a:gridCol w="1217925">
                  <a:extLst>
                    <a:ext uri="{9D8B030D-6E8A-4147-A177-3AD203B41FA5}">
                      <a16:colId xmlns:a16="http://schemas.microsoft.com/office/drawing/2014/main" val="20004"/>
                    </a:ext>
                  </a:extLst>
                </a:gridCol>
                <a:gridCol w="974350">
                  <a:extLst>
                    <a:ext uri="{9D8B030D-6E8A-4147-A177-3AD203B41FA5}">
                      <a16:colId xmlns:a16="http://schemas.microsoft.com/office/drawing/2014/main" val="20005"/>
                    </a:ext>
                  </a:extLst>
                </a:gridCol>
                <a:gridCol w="721025">
                  <a:extLst>
                    <a:ext uri="{9D8B030D-6E8A-4147-A177-3AD203B41FA5}">
                      <a16:colId xmlns:a16="http://schemas.microsoft.com/office/drawing/2014/main" val="20006"/>
                    </a:ext>
                  </a:extLst>
                </a:gridCol>
                <a:gridCol w="2224750">
                  <a:extLst>
                    <a:ext uri="{9D8B030D-6E8A-4147-A177-3AD203B41FA5}">
                      <a16:colId xmlns:a16="http://schemas.microsoft.com/office/drawing/2014/main" val="20007"/>
                    </a:ext>
                  </a:extLst>
                </a:gridCol>
                <a:gridCol w="779475">
                  <a:extLst>
                    <a:ext uri="{9D8B030D-6E8A-4147-A177-3AD203B41FA5}">
                      <a16:colId xmlns:a16="http://schemas.microsoft.com/office/drawing/2014/main" val="20008"/>
                    </a:ext>
                  </a:extLst>
                </a:gridCol>
              </a:tblGrid>
              <a:tr h="281775">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39825">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0" i="0" u="none" strike="noStrike" cap="none">
                          <a:solidFill>
                            <a:schemeClr val="lt1"/>
                          </a:solidFill>
                          <a:latin typeface="Arial"/>
                          <a:ea typeface="Arial"/>
                          <a:cs typeface="Arial"/>
                          <a:sym typeface="Arial"/>
                        </a:rPr>
                        <a:t>For Girls &amp; Boys</a:t>
                      </a:r>
                      <a:endParaRPr sz="1400" b="1" i="0" u="none" strike="noStrike" cap="none">
                        <a:solidFill>
                          <a:schemeClr val="lt1"/>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8453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GHSS Abbasiya</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85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75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16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453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GGES Goth Ghani</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15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08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07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453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GBPS Bhatta No. 1</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06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06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04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14" name="Google Shape;414;p16"/>
          <p:cNvSpPr txBox="1"/>
          <p:nvPr/>
        </p:nvSpPr>
        <p:spPr>
          <a:xfrm>
            <a:off x="327900" y="4668025"/>
            <a:ext cx="3639000" cy="1693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a:solidFill>
                  <a:srgbClr val="F37935"/>
                </a:solidFill>
                <a:latin typeface="Calibri"/>
                <a:ea typeface="Calibri"/>
                <a:cs typeface="Calibri"/>
                <a:sym typeface="Calibri"/>
              </a:rPr>
              <a:t>GHSS Abbasiya</a:t>
            </a:r>
            <a:endParaRPr sz="1800" b="0" i="0" u="none" strike="noStrike" cap="none">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100%</a:t>
            </a:r>
            <a:r>
              <a:rPr lang="en-US" sz="1400" b="0" i="0" u="none" strike="noStrike" cap="none">
                <a:solidFill>
                  <a:srgbClr val="000000"/>
                </a:solidFill>
                <a:latin typeface="Calibri"/>
                <a:ea typeface="Calibri"/>
                <a:cs typeface="Calibri"/>
                <a:sym typeface="Calibri"/>
              </a:rPr>
              <a:t> of Grade 5 students could read Urdu story.</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100% </a:t>
            </a:r>
            <a:r>
              <a:rPr lang="en-US" sz="1400" b="0" i="0" u="none" strike="noStrike" cap="none">
                <a:solidFill>
                  <a:srgbClr val="000000"/>
                </a:solidFill>
                <a:latin typeface="Calibri"/>
                <a:ea typeface="Calibri"/>
                <a:cs typeface="Calibri"/>
                <a:sym typeface="Calibri"/>
              </a:rPr>
              <a:t>of Grade 5 students could read English sentences.</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80%</a:t>
            </a:r>
            <a:r>
              <a:rPr lang="en-US" sz="1400" b="0" i="0" u="none" strike="noStrike" cap="none">
                <a:solidFill>
                  <a:srgbClr val="000000"/>
                </a:solidFill>
                <a:latin typeface="Calibri"/>
                <a:ea typeface="Calibri"/>
                <a:cs typeface="Calibri"/>
                <a:sym typeface="Calibri"/>
              </a:rPr>
              <a:t> of Grade 5 students could do division.</a:t>
            </a:r>
            <a:endParaRPr/>
          </a:p>
        </p:txBody>
      </p:sp>
      <p:sp>
        <p:nvSpPr>
          <p:cNvPr id="415" name="Google Shape;415;p16"/>
          <p:cNvSpPr txBox="1"/>
          <p:nvPr/>
        </p:nvSpPr>
        <p:spPr>
          <a:xfrm>
            <a:off x="8200899" y="4668025"/>
            <a:ext cx="3639000" cy="1693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a:solidFill>
                  <a:srgbClr val="F37935"/>
                </a:solidFill>
                <a:latin typeface="Calibri"/>
                <a:ea typeface="Calibri"/>
                <a:cs typeface="Calibri"/>
                <a:sym typeface="Calibri"/>
              </a:rPr>
              <a:t>GBPS Bhatta No. 1 </a:t>
            </a:r>
            <a:endParaRPr sz="1800" b="0" i="0" u="none" strike="noStrike" cap="none">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80% </a:t>
            </a:r>
            <a:r>
              <a:rPr lang="en-US" sz="1400" b="0" i="0" u="none" strike="noStrike" cap="none">
                <a:solidFill>
                  <a:srgbClr val="000000"/>
                </a:solidFill>
                <a:latin typeface="Calibri"/>
                <a:ea typeface="Calibri"/>
                <a:cs typeface="Calibri"/>
                <a:sym typeface="Calibri"/>
              </a:rPr>
              <a:t>of Grade 5 students could read Urdu story.</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80% </a:t>
            </a:r>
            <a:r>
              <a:rPr lang="en-US" sz="1400" b="0" i="0" u="none" strike="noStrike" cap="none">
                <a:solidFill>
                  <a:srgbClr val="000000"/>
                </a:solidFill>
                <a:latin typeface="Calibri"/>
                <a:ea typeface="Calibri"/>
                <a:cs typeface="Calibri"/>
                <a:sym typeface="Calibri"/>
              </a:rPr>
              <a:t>of Grade 5 students could read English sentences.</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50% </a:t>
            </a:r>
            <a:r>
              <a:rPr lang="en-US" sz="1400" b="0" i="0" u="none" strike="noStrike" cap="none">
                <a:solidFill>
                  <a:srgbClr val="000000"/>
                </a:solidFill>
                <a:latin typeface="Calibri"/>
                <a:ea typeface="Calibri"/>
                <a:cs typeface="Calibri"/>
                <a:sym typeface="Calibri"/>
              </a:rPr>
              <a:t>of Grade 5 students could do division</a:t>
            </a:r>
            <a:endParaRPr/>
          </a:p>
        </p:txBody>
      </p:sp>
      <p:sp>
        <p:nvSpPr>
          <p:cNvPr id="2" name="Slide Number Placeholder 1">
            <a:extLst>
              <a:ext uri="{FF2B5EF4-FFF2-40B4-BE49-F238E27FC236}">
                <a16:creationId xmlns:a16="http://schemas.microsoft.com/office/drawing/2014/main" id="{94341362-99CF-0951-3D13-F781733FF7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17"/>
          <p:cNvPicPr preferRelativeResize="0"/>
          <p:nvPr/>
        </p:nvPicPr>
        <p:blipFill rotWithShape="1">
          <a:blip r:embed="rId3">
            <a:alphaModFix/>
          </a:blip>
          <a:srcRect t="14950" b="13266"/>
          <a:stretch/>
        </p:blipFill>
        <p:spPr>
          <a:xfrm>
            <a:off x="289791" y="701963"/>
            <a:ext cx="6415431" cy="5959781"/>
          </a:xfrm>
          <a:prstGeom prst="rect">
            <a:avLst/>
          </a:prstGeom>
          <a:noFill/>
          <a:ln>
            <a:noFill/>
          </a:ln>
        </p:spPr>
      </p:pic>
      <p:sp>
        <p:nvSpPr>
          <p:cNvPr id="421" name="Google Shape;421;p17"/>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422" name="Google Shape;422;p17"/>
          <p:cNvSpPr txBox="1"/>
          <p:nvPr/>
        </p:nvSpPr>
        <p:spPr>
          <a:xfrm>
            <a:off x="7715827" y="1648112"/>
            <a:ext cx="4553931" cy="435196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89%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45%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55%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13%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87%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dirty="0">
                <a:solidFill>
                  <a:schemeClr val="dk1"/>
                </a:solidFill>
              </a:rPr>
              <a:t>40</a:t>
            </a:r>
            <a:r>
              <a:rPr lang="en-US" sz="1800" b="0" i="0" u="none" strike="noStrike" cap="none" dirty="0">
                <a:solidFill>
                  <a:schemeClr val="dk1"/>
                </a:solidFill>
                <a:latin typeface="Arial"/>
                <a:ea typeface="Arial"/>
                <a:cs typeface="Arial"/>
                <a:sym typeface="Arial"/>
              </a:rPr>
              <a:t>%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60% in Private School</a:t>
            </a:r>
            <a:endParaRPr dirty="0"/>
          </a:p>
        </p:txBody>
      </p:sp>
      <p:pic>
        <p:nvPicPr>
          <p:cNvPr id="423" name="Google Shape;423;p17"/>
          <p:cNvPicPr preferRelativeResize="0"/>
          <p:nvPr/>
        </p:nvPicPr>
        <p:blipFill rotWithShape="1">
          <a:blip r:embed="rId4">
            <a:alphaModFix/>
          </a:blip>
          <a:srcRect/>
          <a:stretch/>
        </p:blipFill>
        <p:spPr>
          <a:xfrm>
            <a:off x="7715827" y="2164426"/>
            <a:ext cx="674395" cy="431224"/>
          </a:xfrm>
          <a:prstGeom prst="rect">
            <a:avLst/>
          </a:prstGeom>
          <a:noFill/>
          <a:ln>
            <a:noFill/>
          </a:ln>
        </p:spPr>
      </p:pic>
      <p:pic>
        <p:nvPicPr>
          <p:cNvPr id="424" name="Google Shape;424;p17"/>
          <p:cNvPicPr preferRelativeResize="0"/>
          <p:nvPr/>
        </p:nvPicPr>
        <p:blipFill rotWithShape="1">
          <a:blip r:embed="rId5">
            <a:alphaModFix/>
          </a:blip>
          <a:srcRect/>
          <a:stretch/>
        </p:blipFill>
        <p:spPr>
          <a:xfrm>
            <a:off x="7724246" y="2770595"/>
            <a:ext cx="735588" cy="523486"/>
          </a:xfrm>
          <a:prstGeom prst="rect">
            <a:avLst/>
          </a:prstGeom>
          <a:noFill/>
          <a:ln>
            <a:noFill/>
          </a:ln>
        </p:spPr>
      </p:pic>
      <p:pic>
        <p:nvPicPr>
          <p:cNvPr id="425" name="Google Shape;425;p17"/>
          <p:cNvPicPr preferRelativeResize="0"/>
          <p:nvPr/>
        </p:nvPicPr>
        <p:blipFill rotWithShape="1">
          <a:blip r:embed="rId5">
            <a:alphaModFix/>
          </a:blip>
          <a:srcRect/>
          <a:stretch/>
        </p:blipFill>
        <p:spPr>
          <a:xfrm>
            <a:off x="7724246" y="5071560"/>
            <a:ext cx="735588" cy="523486"/>
          </a:xfrm>
          <a:prstGeom prst="rect">
            <a:avLst/>
          </a:prstGeom>
          <a:noFill/>
          <a:ln>
            <a:noFill/>
          </a:ln>
        </p:spPr>
      </p:pic>
      <p:pic>
        <p:nvPicPr>
          <p:cNvPr id="426" name="Google Shape;426;p17"/>
          <p:cNvPicPr preferRelativeResize="0"/>
          <p:nvPr/>
        </p:nvPicPr>
        <p:blipFill rotWithShape="1">
          <a:blip r:embed="rId6">
            <a:alphaModFix/>
          </a:blip>
          <a:srcRect/>
          <a:stretch/>
        </p:blipFill>
        <p:spPr>
          <a:xfrm>
            <a:off x="7870676" y="4166594"/>
            <a:ext cx="519546" cy="499940"/>
          </a:xfrm>
          <a:prstGeom prst="rect">
            <a:avLst/>
          </a:prstGeom>
          <a:noFill/>
          <a:ln>
            <a:noFill/>
          </a:ln>
        </p:spPr>
      </p:pic>
      <p:sp>
        <p:nvSpPr>
          <p:cNvPr id="9" name="TextBox 8">
            <a:extLst>
              <a:ext uri="{FF2B5EF4-FFF2-40B4-BE49-F238E27FC236}">
                <a16:creationId xmlns:a16="http://schemas.microsoft.com/office/drawing/2014/main" id="{E0D37EA9-C0ED-3F4A-9BF1-D32CA396CBA2}"/>
              </a:ext>
            </a:extLst>
          </p:cNvPr>
          <p:cNvSpPr txBox="1"/>
          <p:nvPr/>
        </p:nvSpPr>
        <p:spPr>
          <a:xfrm>
            <a:off x="8715509" y="4512645"/>
            <a:ext cx="3709098" cy="307777"/>
          </a:xfrm>
          <a:prstGeom prst="rect">
            <a:avLst/>
          </a:prstGeom>
          <a:noFill/>
        </p:spPr>
        <p:txBody>
          <a:bodyPr wrap="square" rtlCol="0">
            <a:spAutoFit/>
          </a:bodyPr>
          <a:lstStyle/>
          <a:p>
            <a:r>
              <a:rPr lang="en-US" b="1" dirty="0"/>
              <a:t>Girls OOS =  5%	Boys OOS</a:t>
            </a:r>
            <a:r>
              <a:rPr lang="en-US" dirty="0"/>
              <a:t>=</a:t>
            </a:r>
            <a:r>
              <a:rPr lang="en-US" b="1" dirty="0"/>
              <a:t> 7%</a:t>
            </a:r>
          </a:p>
        </p:txBody>
      </p:sp>
      <p:sp>
        <p:nvSpPr>
          <p:cNvPr id="2" name="Slide Number Placeholder 1">
            <a:extLst>
              <a:ext uri="{FF2B5EF4-FFF2-40B4-BE49-F238E27FC236}">
                <a16:creationId xmlns:a16="http://schemas.microsoft.com/office/drawing/2014/main" id="{DDACD01C-680C-FDFD-226F-499A72A5AE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pSp>
        <p:nvGrpSpPr>
          <p:cNvPr id="431" name="Google Shape;431;p34"/>
          <p:cNvGrpSpPr/>
          <p:nvPr/>
        </p:nvGrpSpPr>
        <p:grpSpPr>
          <a:xfrm>
            <a:off x="3894817" y="2086021"/>
            <a:ext cx="4181880" cy="2947533"/>
            <a:chOff x="3585899" y="2123092"/>
            <a:chExt cx="4181880" cy="2947533"/>
          </a:xfrm>
        </p:grpSpPr>
        <p:cxnSp>
          <p:nvCxnSpPr>
            <p:cNvPr id="432" name="Google Shape;432;p34"/>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433" name="Google Shape;433;p34"/>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434" name="Google Shape;434;p34"/>
            <p:cNvCxnSpPr/>
            <p:nvPr/>
          </p:nvCxnSpPr>
          <p:spPr>
            <a:xfrm rot="10800000">
              <a:off x="5718593" y="4329160"/>
              <a:ext cx="893011" cy="741465"/>
            </a:xfrm>
            <a:prstGeom prst="straightConnector1">
              <a:avLst/>
            </a:prstGeom>
            <a:noFill/>
            <a:ln w="9525" cap="flat" cmpd="sng">
              <a:solidFill>
                <a:srgbClr val="EB792A"/>
              </a:solidFill>
              <a:prstDash val="solid"/>
              <a:round/>
              <a:headEnd type="none" w="sm" len="sm"/>
              <a:tailEnd type="none" w="sm" len="sm"/>
            </a:ln>
          </p:spPr>
        </p:cxnSp>
        <p:cxnSp>
          <p:nvCxnSpPr>
            <p:cNvPr id="435" name="Google Shape;435;p34"/>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436" name="Google Shape;436;p34"/>
            <p:cNvCxnSpPr/>
            <p:nvPr/>
          </p:nvCxnSpPr>
          <p:spPr>
            <a:xfrm rot="10800000">
              <a:off x="3585899" y="3713140"/>
              <a:ext cx="1004046" cy="112929"/>
            </a:xfrm>
            <a:prstGeom prst="straightConnector1">
              <a:avLst/>
            </a:prstGeom>
            <a:noFill/>
            <a:ln w="9525" cap="flat" cmpd="sng">
              <a:solidFill>
                <a:srgbClr val="EB792A"/>
              </a:solidFill>
              <a:prstDash val="solid"/>
              <a:round/>
              <a:headEnd type="none" w="sm" len="sm"/>
              <a:tailEnd type="none" w="sm" len="sm"/>
            </a:ln>
          </p:spPr>
        </p:cxnSp>
        <p:cxnSp>
          <p:nvCxnSpPr>
            <p:cNvPr id="437" name="Google Shape;437;p34"/>
            <p:cNvCxnSpPr/>
            <p:nvPr/>
          </p:nvCxnSpPr>
          <p:spPr>
            <a:xfrm>
              <a:off x="5646908" y="2123092"/>
              <a:ext cx="0" cy="520723"/>
            </a:xfrm>
            <a:prstGeom prst="straightConnector1">
              <a:avLst/>
            </a:prstGeom>
            <a:noFill/>
            <a:ln w="9525" cap="flat" cmpd="sng">
              <a:solidFill>
                <a:srgbClr val="EB792A"/>
              </a:solidFill>
              <a:prstDash val="solid"/>
              <a:round/>
              <a:headEnd type="none" w="sm" len="sm"/>
              <a:tailEnd type="none" w="sm" len="sm"/>
            </a:ln>
          </p:spPr>
        </p:cxnSp>
        <p:cxnSp>
          <p:nvCxnSpPr>
            <p:cNvPr id="438" name="Google Shape;438;p34"/>
            <p:cNvCxnSpPr/>
            <p:nvPr/>
          </p:nvCxnSpPr>
          <p:spPr>
            <a:xfrm flipH="1">
              <a:off x="4025497" y="4117247"/>
              <a:ext cx="891558" cy="638717"/>
            </a:xfrm>
            <a:prstGeom prst="straightConnector1">
              <a:avLst/>
            </a:prstGeom>
            <a:noFill/>
            <a:ln w="9525" cap="flat" cmpd="sng">
              <a:solidFill>
                <a:srgbClr val="EB792A"/>
              </a:solidFill>
              <a:prstDash val="solid"/>
              <a:round/>
              <a:headEnd type="none" w="sm" len="sm"/>
              <a:tailEnd type="none" w="sm" len="sm"/>
            </a:ln>
          </p:spPr>
        </p:cxnSp>
      </p:grpSp>
      <p:pic>
        <p:nvPicPr>
          <p:cNvPr id="439" name="Google Shape;439;p34"/>
          <p:cNvPicPr preferRelativeResize="0"/>
          <p:nvPr/>
        </p:nvPicPr>
        <p:blipFill rotWithShape="1">
          <a:blip r:embed="rId3">
            <a:alphaModFix/>
          </a:blip>
          <a:srcRect/>
          <a:stretch/>
        </p:blipFill>
        <p:spPr>
          <a:xfrm>
            <a:off x="4868843" y="2643815"/>
            <a:ext cx="2222188" cy="1878759"/>
          </a:xfrm>
          <a:prstGeom prst="rect">
            <a:avLst/>
          </a:prstGeom>
          <a:noFill/>
          <a:ln>
            <a:noFill/>
          </a:ln>
        </p:spPr>
      </p:pic>
      <p:pic>
        <p:nvPicPr>
          <p:cNvPr id="440" name="Google Shape;440;p34"/>
          <p:cNvPicPr preferRelativeResize="0"/>
          <p:nvPr/>
        </p:nvPicPr>
        <p:blipFill rotWithShape="1">
          <a:blip r:embed="rId4">
            <a:alphaModFix/>
          </a:blip>
          <a:srcRect r="60517" b="56239"/>
          <a:stretch/>
        </p:blipFill>
        <p:spPr>
          <a:xfrm>
            <a:off x="4413678" y="624443"/>
            <a:ext cx="1208244" cy="555551"/>
          </a:xfrm>
          <a:prstGeom prst="rect">
            <a:avLst/>
          </a:prstGeom>
          <a:noFill/>
          <a:ln>
            <a:noFill/>
          </a:ln>
        </p:spPr>
      </p:pic>
      <p:pic>
        <p:nvPicPr>
          <p:cNvPr id="441" name="Google Shape;441;p34"/>
          <p:cNvPicPr preferRelativeResize="0"/>
          <p:nvPr/>
        </p:nvPicPr>
        <p:blipFill rotWithShape="1">
          <a:blip r:embed="rId5">
            <a:alphaModFix/>
          </a:blip>
          <a:srcRect r="60360" b="55217"/>
          <a:stretch/>
        </p:blipFill>
        <p:spPr>
          <a:xfrm>
            <a:off x="843018" y="997282"/>
            <a:ext cx="1208245" cy="555551"/>
          </a:xfrm>
          <a:prstGeom prst="rect">
            <a:avLst/>
          </a:prstGeom>
          <a:noFill/>
          <a:ln>
            <a:noFill/>
          </a:ln>
        </p:spPr>
      </p:pic>
      <p:pic>
        <p:nvPicPr>
          <p:cNvPr id="442" name="Google Shape;442;p34"/>
          <p:cNvPicPr preferRelativeResize="0"/>
          <p:nvPr/>
        </p:nvPicPr>
        <p:blipFill rotWithShape="1">
          <a:blip r:embed="rId6">
            <a:alphaModFix/>
          </a:blip>
          <a:srcRect r="60517" b="53384"/>
          <a:stretch/>
        </p:blipFill>
        <p:spPr>
          <a:xfrm>
            <a:off x="8235710" y="1149681"/>
            <a:ext cx="1208246" cy="555550"/>
          </a:xfrm>
          <a:prstGeom prst="rect">
            <a:avLst/>
          </a:prstGeom>
          <a:noFill/>
          <a:ln>
            <a:noFill/>
          </a:ln>
        </p:spPr>
      </p:pic>
      <p:sp>
        <p:nvSpPr>
          <p:cNvPr id="443" name="Google Shape;443;p34"/>
          <p:cNvSpPr txBox="1"/>
          <p:nvPr/>
        </p:nvSpPr>
        <p:spPr>
          <a:xfrm>
            <a:off x="8627183" y="5434416"/>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48%</a:t>
            </a:r>
            <a:r>
              <a:rPr lang="en-US" sz="1400" b="1" i="0" u="none" strike="noStrike" cap="none">
                <a:solidFill>
                  <a:srgbClr val="221F20"/>
                </a:solidFill>
                <a:latin typeface="Arial"/>
                <a:ea typeface="Arial"/>
                <a:cs typeface="Arial"/>
                <a:sym typeface="Arial"/>
              </a:rPr>
              <a:t> </a:t>
            </a:r>
            <a:endParaRPr/>
          </a:p>
        </p:txBody>
      </p:sp>
      <p:sp>
        <p:nvSpPr>
          <p:cNvPr id="444" name="Google Shape;444;p34"/>
          <p:cNvSpPr txBox="1"/>
          <p:nvPr/>
        </p:nvSpPr>
        <p:spPr>
          <a:xfrm>
            <a:off x="6821219" y="5434416"/>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69%</a:t>
            </a:r>
            <a:r>
              <a:rPr lang="en-US" sz="1400" b="1" i="0" u="none" strike="noStrike" cap="none" dirty="0">
                <a:solidFill>
                  <a:srgbClr val="221F20"/>
                </a:solidFill>
                <a:latin typeface="Arial"/>
                <a:ea typeface="Arial"/>
                <a:cs typeface="Arial"/>
                <a:sym typeface="Arial"/>
              </a:rPr>
              <a:t> </a:t>
            </a:r>
            <a:endParaRPr dirty="0"/>
          </a:p>
        </p:txBody>
      </p:sp>
      <p:sp>
        <p:nvSpPr>
          <p:cNvPr id="445" name="Google Shape;445;p34"/>
          <p:cNvSpPr txBox="1"/>
          <p:nvPr/>
        </p:nvSpPr>
        <p:spPr>
          <a:xfrm>
            <a:off x="5070079" y="5441928"/>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88%</a:t>
            </a:r>
            <a:endParaRPr/>
          </a:p>
        </p:txBody>
      </p:sp>
      <p:sp>
        <p:nvSpPr>
          <p:cNvPr id="446" name="Google Shape;446;p34"/>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447" name="Google Shape;447;p34"/>
          <p:cNvPicPr preferRelativeResize="0"/>
          <p:nvPr/>
        </p:nvPicPr>
        <p:blipFill rotWithShape="1">
          <a:blip r:embed="rId7">
            <a:alphaModFix/>
          </a:blip>
          <a:srcRect/>
          <a:stretch/>
        </p:blipFill>
        <p:spPr>
          <a:xfrm>
            <a:off x="10608678" y="5737736"/>
            <a:ext cx="321565" cy="373381"/>
          </a:xfrm>
          <a:prstGeom prst="rect">
            <a:avLst/>
          </a:prstGeom>
          <a:noFill/>
          <a:ln>
            <a:noFill/>
          </a:ln>
        </p:spPr>
      </p:pic>
      <p:pic>
        <p:nvPicPr>
          <p:cNvPr id="448" name="Google Shape;448;p34"/>
          <p:cNvPicPr preferRelativeResize="0"/>
          <p:nvPr/>
        </p:nvPicPr>
        <p:blipFill rotWithShape="1">
          <a:blip r:embed="rId8">
            <a:alphaModFix/>
          </a:blip>
          <a:srcRect/>
          <a:stretch/>
        </p:blipFill>
        <p:spPr>
          <a:xfrm>
            <a:off x="7633238" y="5750101"/>
            <a:ext cx="376429" cy="330709"/>
          </a:xfrm>
          <a:prstGeom prst="rect">
            <a:avLst/>
          </a:prstGeom>
          <a:noFill/>
          <a:ln>
            <a:noFill/>
          </a:ln>
        </p:spPr>
      </p:pic>
      <p:pic>
        <p:nvPicPr>
          <p:cNvPr id="449" name="Google Shape;449;p34"/>
          <p:cNvPicPr preferRelativeResize="0"/>
          <p:nvPr/>
        </p:nvPicPr>
        <p:blipFill rotWithShape="1">
          <a:blip r:embed="rId9">
            <a:alphaModFix/>
          </a:blip>
          <a:srcRect/>
          <a:stretch/>
        </p:blipFill>
        <p:spPr>
          <a:xfrm>
            <a:off x="9126343" y="5797033"/>
            <a:ext cx="802685" cy="385289"/>
          </a:xfrm>
          <a:prstGeom prst="rect">
            <a:avLst/>
          </a:prstGeom>
          <a:noFill/>
          <a:ln>
            <a:noFill/>
          </a:ln>
        </p:spPr>
      </p:pic>
      <p:pic>
        <p:nvPicPr>
          <p:cNvPr id="450" name="Google Shape;450;p34"/>
          <p:cNvPicPr preferRelativeResize="0"/>
          <p:nvPr/>
        </p:nvPicPr>
        <p:blipFill rotWithShape="1">
          <a:blip r:embed="rId10">
            <a:alphaModFix/>
          </a:blip>
          <a:srcRect/>
          <a:stretch/>
        </p:blipFill>
        <p:spPr>
          <a:xfrm>
            <a:off x="4411724" y="5717701"/>
            <a:ext cx="237744" cy="384049"/>
          </a:xfrm>
          <a:prstGeom prst="rect">
            <a:avLst/>
          </a:prstGeom>
          <a:noFill/>
          <a:ln>
            <a:noFill/>
          </a:ln>
        </p:spPr>
      </p:pic>
      <p:pic>
        <p:nvPicPr>
          <p:cNvPr id="451" name="Google Shape;451;p34"/>
          <p:cNvPicPr preferRelativeResize="0"/>
          <p:nvPr/>
        </p:nvPicPr>
        <p:blipFill rotWithShape="1">
          <a:blip r:embed="rId11">
            <a:alphaModFix/>
          </a:blip>
          <a:srcRect/>
          <a:stretch/>
        </p:blipFill>
        <p:spPr>
          <a:xfrm>
            <a:off x="5928766" y="5730164"/>
            <a:ext cx="242316" cy="414529"/>
          </a:xfrm>
          <a:prstGeom prst="rect">
            <a:avLst/>
          </a:prstGeom>
          <a:noFill/>
          <a:ln>
            <a:noFill/>
          </a:ln>
        </p:spPr>
      </p:pic>
      <p:sp>
        <p:nvSpPr>
          <p:cNvPr id="452" name="Google Shape;452;p34"/>
          <p:cNvSpPr txBox="1"/>
          <p:nvPr/>
        </p:nvSpPr>
        <p:spPr>
          <a:xfrm>
            <a:off x="3490330" y="5426523"/>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73%</a:t>
            </a:r>
            <a:endParaRPr/>
          </a:p>
        </p:txBody>
      </p:sp>
      <p:pic>
        <p:nvPicPr>
          <p:cNvPr id="453" name="Google Shape;453;p34"/>
          <p:cNvPicPr preferRelativeResize="0"/>
          <p:nvPr/>
        </p:nvPicPr>
        <p:blipFill rotWithShape="1">
          <a:blip r:embed="rId12">
            <a:alphaModFix/>
          </a:blip>
          <a:srcRect/>
          <a:stretch/>
        </p:blipFill>
        <p:spPr>
          <a:xfrm>
            <a:off x="843018" y="1617915"/>
            <a:ext cx="3008381" cy="746762"/>
          </a:xfrm>
          <a:prstGeom prst="rect">
            <a:avLst/>
          </a:prstGeom>
          <a:noFill/>
          <a:ln>
            <a:noFill/>
          </a:ln>
        </p:spPr>
      </p:pic>
      <p:pic>
        <p:nvPicPr>
          <p:cNvPr id="454" name="Google Shape;454;p34"/>
          <p:cNvPicPr preferRelativeResize="0"/>
          <p:nvPr/>
        </p:nvPicPr>
        <p:blipFill rotWithShape="1">
          <a:blip r:embed="rId13">
            <a:alphaModFix/>
          </a:blip>
          <a:srcRect/>
          <a:stretch/>
        </p:blipFill>
        <p:spPr>
          <a:xfrm>
            <a:off x="4409764" y="1141302"/>
            <a:ext cx="2977901" cy="743714"/>
          </a:xfrm>
          <a:prstGeom prst="rect">
            <a:avLst/>
          </a:prstGeom>
          <a:noFill/>
          <a:ln>
            <a:noFill/>
          </a:ln>
        </p:spPr>
      </p:pic>
      <p:pic>
        <p:nvPicPr>
          <p:cNvPr id="455" name="Google Shape;455;p34"/>
          <p:cNvPicPr preferRelativeResize="0"/>
          <p:nvPr/>
        </p:nvPicPr>
        <p:blipFill rotWithShape="1">
          <a:blip r:embed="rId14">
            <a:alphaModFix/>
          </a:blip>
          <a:srcRect/>
          <a:stretch/>
        </p:blipFill>
        <p:spPr>
          <a:xfrm>
            <a:off x="7939765" y="1643707"/>
            <a:ext cx="3008382" cy="740666"/>
          </a:xfrm>
          <a:prstGeom prst="rect">
            <a:avLst/>
          </a:prstGeom>
          <a:noFill/>
          <a:ln>
            <a:noFill/>
          </a:ln>
        </p:spPr>
      </p:pic>
      <p:pic>
        <p:nvPicPr>
          <p:cNvPr id="456" name="Google Shape;456;p34"/>
          <p:cNvPicPr preferRelativeResize="0"/>
          <p:nvPr/>
        </p:nvPicPr>
        <p:blipFill rotWithShape="1">
          <a:blip r:embed="rId15">
            <a:alphaModFix/>
          </a:blip>
          <a:srcRect/>
          <a:stretch/>
        </p:blipFill>
        <p:spPr>
          <a:xfrm>
            <a:off x="609964" y="2850148"/>
            <a:ext cx="2880366" cy="1466091"/>
          </a:xfrm>
          <a:prstGeom prst="rect">
            <a:avLst/>
          </a:prstGeom>
          <a:noFill/>
          <a:ln>
            <a:noFill/>
          </a:ln>
        </p:spPr>
      </p:pic>
      <p:sp>
        <p:nvSpPr>
          <p:cNvPr id="458" name="Google Shape;458;p34"/>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pic>
        <p:nvPicPr>
          <p:cNvPr id="459" name="Google Shape;459;p34"/>
          <p:cNvPicPr preferRelativeResize="0"/>
          <p:nvPr/>
        </p:nvPicPr>
        <p:blipFill rotWithShape="1">
          <a:blip r:embed="rId16">
            <a:alphaModFix/>
          </a:blip>
          <a:srcRect t="46305" r="34817"/>
          <a:stretch/>
        </p:blipFill>
        <p:spPr>
          <a:xfrm>
            <a:off x="-47445" y="5073119"/>
            <a:ext cx="3557364" cy="1556281"/>
          </a:xfrm>
          <a:prstGeom prst="rect">
            <a:avLst/>
          </a:prstGeom>
          <a:noFill/>
          <a:ln>
            <a:noFill/>
          </a:ln>
        </p:spPr>
      </p:pic>
      <p:pic>
        <p:nvPicPr>
          <p:cNvPr id="460" name="Google Shape;460;p34"/>
          <p:cNvPicPr preferRelativeResize="0"/>
          <p:nvPr/>
        </p:nvPicPr>
        <p:blipFill rotWithShape="1">
          <a:blip r:embed="rId17">
            <a:alphaModFix/>
          </a:blip>
          <a:srcRect r="35090" b="51432"/>
          <a:stretch/>
        </p:blipFill>
        <p:spPr>
          <a:xfrm>
            <a:off x="287900" y="4631333"/>
            <a:ext cx="1952252" cy="883572"/>
          </a:xfrm>
          <a:prstGeom prst="rect">
            <a:avLst/>
          </a:prstGeom>
          <a:noFill/>
          <a:ln>
            <a:noFill/>
          </a:ln>
        </p:spPr>
      </p:pic>
      <p:sp>
        <p:nvSpPr>
          <p:cNvPr id="461" name="Google Shape;461;p34"/>
          <p:cNvSpPr txBox="1"/>
          <p:nvPr/>
        </p:nvSpPr>
        <p:spPr>
          <a:xfrm>
            <a:off x="861700" y="21988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462" name="Google Shape;462;p34"/>
          <p:cNvSpPr txBox="1"/>
          <p:nvPr/>
        </p:nvSpPr>
        <p:spPr>
          <a:xfrm>
            <a:off x="2344500" y="23409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463" name="Google Shape;463;p34"/>
          <p:cNvSpPr txBox="1"/>
          <p:nvPr/>
        </p:nvSpPr>
        <p:spPr>
          <a:xfrm>
            <a:off x="4411563" y="17803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464" name="Google Shape;464;p34"/>
          <p:cNvSpPr txBox="1"/>
          <p:nvPr/>
        </p:nvSpPr>
        <p:spPr>
          <a:xfrm>
            <a:off x="6055238" y="18524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465" name="Google Shape;465;p34"/>
          <p:cNvSpPr txBox="1"/>
          <p:nvPr/>
        </p:nvSpPr>
        <p:spPr>
          <a:xfrm>
            <a:off x="7923380" y="22766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466" name="Google Shape;466;p34"/>
          <p:cNvSpPr txBox="1"/>
          <p:nvPr/>
        </p:nvSpPr>
        <p:spPr>
          <a:xfrm>
            <a:off x="9388188" y="25305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467" name="Google Shape;467;p34"/>
          <p:cNvSpPr txBox="1"/>
          <p:nvPr/>
        </p:nvSpPr>
        <p:spPr>
          <a:xfrm>
            <a:off x="2536025" y="1035850"/>
            <a:ext cx="1410900" cy="5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57%</a:t>
            </a:r>
            <a:endParaRPr sz="2800">
              <a:solidFill>
                <a:schemeClr val="dk1"/>
              </a:solidFill>
              <a:latin typeface="Calibri"/>
              <a:ea typeface="Calibri"/>
              <a:cs typeface="Calibri"/>
              <a:sym typeface="Calibri"/>
            </a:endParaRPr>
          </a:p>
        </p:txBody>
      </p:sp>
      <p:sp>
        <p:nvSpPr>
          <p:cNvPr id="468" name="Google Shape;468;p34"/>
          <p:cNvSpPr txBox="1"/>
          <p:nvPr/>
        </p:nvSpPr>
        <p:spPr>
          <a:xfrm>
            <a:off x="6069200" y="581775"/>
            <a:ext cx="1410900" cy="5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45%</a:t>
            </a:r>
            <a:endParaRPr sz="2800">
              <a:solidFill>
                <a:schemeClr val="dk1"/>
              </a:solidFill>
              <a:latin typeface="Calibri"/>
              <a:ea typeface="Calibri"/>
              <a:cs typeface="Calibri"/>
              <a:sym typeface="Calibri"/>
            </a:endParaRPr>
          </a:p>
        </p:txBody>
      </p:sp>
      <p:sp>
        <p:nvSpPr>
          <p:cNvPr id="469" name="Google Shape;469;p34"/>
          <p:cNvSpPr txBox="1"/>
          <p:nvPr/>
        </p:nvSpPr>
        <p:spPr>
          <a:xfrm>
            <a:off x="9644075" y="964400"/>
            <a:ext cx="1578000" cy="55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49%</a:t>
            </a:r>
            <a:endParaRPr sz="2800">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E8ADB509-34D6-349C-BF6A-500E4811FF1C}"/>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A70D4CC5-7EE3-C361-BA41-C4169118CA40}"/>
              </a:ext>
            </a:extLst>
          </p:cNvPr>
          <p:cNvPicPr>
            <a:picLocks noChangeAspect="1"/>
          </p:cNvPicPr>
          <p:nvPr/>
        </p:nvPicPr>
        <p:blipFill>
          <a:blip r:embed="rId18"/>
          <a:srcRect t="15427"/>
          <a:stretch/>
        </p:blipFill>
        <p:spPr>
          <a:xfrm>
            <a:off x="8041872" y="3362230"/>
            <a:ext cx="2883414" cy="1306944"/>
          </a:xfrm>
          <a:prstGeom prst="rect">
            <a:avLst/>
          </a:prstGeom>
        </p:spPr>
      </p:pic>
      <p:sp>
        <p:nvSpPr>
          <p:cNvPr id="3" name="Slide Number Placeholder 2">
            <a:extLst>
              <a:ext uri="{FF2B5EF4-FFF2-40B4-BE49-F238E27FC236}">
                <a16:creationId xmlns:a16="http://schemas.microsoft.com/office/drawing/2014/main" id="{007478F4-B780-CAF0-344F-2B9A21E050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5"/>
          <p:cNvSpPr txBox="1"/>
          <p:nvPr/>
        </p:nvSpPr>
        <p:spPr>
          <a:xfrm>
            <a:off x="6584070" y="4720786"/>
            <a:ext cx="4674600" cy="16014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GBMS Railway Colony Quetta</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600"/>
              <a:buFont typeface="Arial"/>
              <a:buChar char="•"/>
            </a:pPr>
            <a:r>
              <a:rPr lang="en-US" sz="1600" b="1" i="0" u="none" strike="noStrike" cap="none" dirty="0">
                <a:solidFill>
                  <a:srgbClr val="000000"/>
                </a:solidFill>
                <a:latin typeface="Calibri"/>
                <a:ea typeface="Calibri"/>
                <a:cs typeface="Calibri"/>
                <a:sym typeface="Calibri"/>
              </a:rPr>
              <a:t>60%</a:t>
            </a:r>
            <a:r>
              <a:rPr lang="en-US" sz="1600" b="0" i="0" u="none" strike="noStrike" cap="none" dirty="0">
                <a:solidFill>
                  <a:srgbClr val="000000"/>
                </a:solidFill>
                <a:latin typeface="Calibri"/>
                <a:ea typeface="Calibri"/>
                <a:cs typeface="Calibri"/>
                <a:sym typeface="Calibri"/>
              </a:rPr>
              <a:t> of Grade 6 students could read Urdu story.</a:t>
            </a:r>
            <a:endParaRPr dirty="0"/>
          </a:p>
          <a:p>
            <a:pPr marL="285750" marR="0" lvl="0" indent="-285750" algn="l" rtl="0">
              <a:lnSpc>
                <a:spcPct val="100000"/>
              </a:lnSpc>
              <a:spcBef>
                <a:spcPts val="400"/>
              </a:spcBef>
              <a:spcAft>
                <a:spcPts val="0"/>
              </a:spcAft>
              <a:buClr>
                <a:srgbClr val="000000"/>
              </a:buClr>
              <a:buSzPts val="1600"/>
              <a:buFont typeface="Arial"/>
              <a:buChar char="•"/>
            </a:pPr>
            <a:r>
              <a:rPr lang="en-US" sz="1600" b="1" i="0" u="none" strike="noStrike" cap="none" dirty="0">
                <a:solidFill>
                  <a:srgbClr val="000000"/>
                </a:solidFill>
                <a:latin typeface="Calibri"/>
                <a:ea typeface="Calibri"/>
                <a:cs typeface="Calibri"/>
                <a:sym typeface="Calibri"/>
              </a:rPr>
              <a:t>47% </a:t>
            </a:r>
            <a:r>
              <a:rPr lang="en-US" sz="1600" b="0" i="0" u="none" strike="noStrike" cap="none" dirty="0">
                <a:solidFill>
                  <a:srgbClr val="000000"/>
                </a:solidFill>
                <a:latin typeface="Calibri"/>
                <a:ea typeface="Calibri"/>
                <a:cs typeface="Calibri"/>
                <a:sym typeface="Calibri"/>
              </a:rPr>
              <a:t>of Grade 6 students could read English sentences.</a:t>
            </a:r>
            <a:endParaRPr dirty="0"/>
          </a:p>
          <a:p>
            <a:pPr marL="285750" marR="0" lvl="0" indent="-285750" algn="l" rtl="0">
              <a:lnSpc>
                <a:spcPct val="100000"/>
              </a:lnSpc>
              <a:spcBef>
                <a:spcPts val="400"/>
              </a:spcBef>
              <a:spcAft>
                <a:spcPts val="0"/>
              </a:spcAft>
              <a:buClr>
                <a:srgbClr val="000000"/>
              </a:buClr>
              <a:buSzPts val="1600"/>
              <a:buFont typeface="Arial"/>
              <a:buChar char="•"/>
            </a:pPr>
            <a:r>
              <a:rPr lang="en-US" sz="1600" b="1" i="0" u="none" strike="noStrike" cap="none" dirty="0">
                <a:solidFill>
                  <a:srgbClr val="000000"/>
                </a:solidFill>
                <a:latin typeface="Calibri"/>
                <a:ea typeface="Calibri"/>
                <a:cs typeface="Calibri"/>
                <a:sym typeface="Calibri"/>
              </a:rPr>
              <a:t>43% </a:t>
            </a:r>
            <a:r>
              <a:rPr lang="en-US" sz="1600" b="0" i="0" u="none" strike="noStrike" cap="none" dirty="0">
                <a:solidFill>
                  <a:srgbClr val="000000"/>
                </a:solidFill>
                <a:latin typeface="Calibri"/>
                <a:ea typeface="Calibri"/>
                <a:cs typeface="Calibri"/>
                <a:sym typeface="Calibri"/>
              </a:rPr>
              <a:t>of Grade 6 students could do division.</a:t>
            </a:r>
            <a:endParaRPr dirty="0"/>
          </a:p>
        </p:txBody>
      </p:sp>
      <p:sp>
        <p:nvSpPr>
          <p:cNvPr id="475" name="Google Shape;475;p35"/>
          <p:cNvSpPr txBox="1">
            <a:spLocks noGrp="1"/>
          </p:cNvSpPr>
          <p:nvPr>
            <p:ph type="title"/>
          </p:nvPr>
        </p:nvSpPr>
        <p:spPr>
          <a:xfrm>
            <a:off x="990599" y="-14690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Quetta 6, Balochistan - PB 43</a:t>
            </a:r>
            <a:endParaRPr/>
          </a:p>
        </p:txBody>
      </p:sp>
      <p:graphicFrame>
        <p:nvGraphicFramePr>
          <p:cNvPr id="476" name="Google Shape;476;p35"/>
          <p:cNvGraphicFramePr/>
          <p:nvPr>
            <p:extLst>
              <p:ext uri="{D42A27DB-BD31-4B8C-83A1-F6EECF244321}">
                <p14:modId xmlns:p14="http://schemas.microsoft.com/office/powerpoint/2010/main" val="1072513866"/>
              </p:ext>
            </p:extLst>
          </p:nvPr>
        </p:nvGraphicFramePr>
        <p:xfrm>
          <a:off x="436881" y="990068"/>
          <a:ext cx="11318225" cy="3695725"/>
        </p:xfrm>
        <a:graphic>
          <a:graphicData uri="http://schemas.openxmlformats.org/drawingml/2006/table">
            <a:tbl>
              <a:tblPr>
                <a:noFill/>
                <a:tableStyleId>{BE2F7F26-7A3F-44C9-8955-1E4BE06F2619}</a:tableStyleId>
              </a:tblPr>
              <a:tblGrid>
                <a:gridCol w="2448050">
                  <a:extLst>
                    <a:ext uri="{9D8B030D-6E8A-4147-A177-3AD203B41FA5}">
                      <a16:colId xmlns:a16="http://schemas.microsoft.com/office/drawing/2014/main" val="20000"/>
                    </a:ext>
                  </a:extLst>
                </a:gridCol>
                <a:gridCol w="1123375">
                  <a:extLst>
                    <a:ext uri="{9D8B030D-6E8A-4147-A177-3AD203B41FA5}">
                      <a16:colId xmlns:a16="http://schemas.microsoft.com/office/drawing/2014/main" val="20001"/>
                    </a:ext>
                  </a:extLst>
                </a:gridCol>
                <a:gridCol w="1048900">
                  <a:extLst>
                    <a:ext uri="{9D8B030D-6E8A-4147-A177-3AD203B41FA5}">
                      <a16:colId xmlns:a16="http://schemas.microsoft.com/office/drawing/2014/main" val="20002"/>
                    </a:ext>
                  </a:extLst>
                </a:gridCol>
                <a:gridCol w="892200">
                  <a:extLst>
                    <a:ext uri="{9D8B030D-6E8A-4147-A177-3AD203B41FA5}">
                      <a16:colId xmlns:a16="http://schemas.microsoft.com/office/drawing/2014/main" val="20003"/>
                    </a:ext>
                  </a:extLst>
                </a:gridCol>
                <a:gridCol w="1194925">
                  <a:extLst>
                    <a:ext uri="{9D8B030D-6E8A-4147-A177-3AD203B41FA5}">
                      <a16:colId xmlns:a16="http://schemas.microsoft.com/office/drawing/2014/main" val="20004"/>
                    </a:ext>
                  </a:extLst>
                </a:gridCol>
                <a:gridCol w="955925">
                  <a:extLst>
                    <a:ext uri="{9D8B030D-6E8A-4147-A177-3AD203B41FA5}">
                      <a16:colId xmlns:a16="http://schemas.microsoft.com/office/drawing/2014/main" val="20005"/>
                    </a:ext>
                  </a:extLst>
                </a:gridCol>
                <a:gridCol w="908550">
                  <a:extLst>
                    <a:ext uri="{9D8B030D-6E8A-4147-A177-3AD203B41FA5}">
                      <a16:colId xmlns:a16="http://schemas.microsoft.com/office/drawing/2014/main" val="20006"/>
                    </a:ext>
                  </a:extLst>
                </a:gridCol>
                <a:gridCol w="1981550">
                  <a:extLst>
                    <a:ext uri="{9D8B030D-6E8A-4147-A177-3AD203B41FA5}">
                      <a16:colId xmlns:a16="http://schemas.microsoft.com/office/drawing/2014/main" val="20007"/>
                    </a:ext>
                  </a:extLst>
                </a:gridCol>
                <a:gridCol w="764750">
                  <a:extLst>
                    <a:ext uri="{9D8B030D-6E8A-4147-A177-3AD203B41FA5}">
                      <a16:colId xmlns:a16="http://schemas.microsoft.com/office/drawing/2014/main" val="20008"/>
                    </a:ext>
                  </a:extLst>
                </a:gridCol>
              </a:tblGrid>
              <a:tr h="248875">
                <a:tc rowSpan="2">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Arial"/>
                          <a:ea typeface="Arial"/>
                          <a:cs typeface="Arial"/>
                          <a:sym typeface="Arial"/>
                        </a:rPr>
                        <a:t>Teachers’ Qualification</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Arial"/>
                          <a:ea typeface="Arial"/>
                          <a:cs typeface="Arial"/>
                          <a:sym typeface="Arial"/>
                        </a:rPr>
                        <a:t>PTSMC</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972850">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dirty="0">
                          <a:solidFill>
                            <a:schemeClr val="lt1"/>
                          </a:solidFill>
                          <a:latin typeface="Arial"/>
                          <a:ea typeface="Arial"/>
                          <a:cs typeface="Arial"/>
                          <a:sym typeface="Arial"/>
                        </a:rPr>
                        <a:t>Electricity</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Separate Toilets</a:t>
                      </a:r>
                      <a:br>
                        <a:rPr lang="en-US" sz="1600" b="1" i="0" u="none" strike="noStrike" cap="none">
                          <a:solidFill>
                            <a:schemeClr val="lt1"/>
                          </a:solidFill>
                          <a:latin typeface="Arial"/>
                          <a:ea typeface="Arial"/>
                          <a:cs typeface="Arial"/>
                          <a:sym typeface="Arial"/>
                        </a:rPr>
                      </a:br>
                      <a:r>
                        <a:rPr lang="en-US" sz="1600" b="0" i="0" u="none" strike="noStrike" cap="none">
                          <a:solidFill>
                            <a:schemeClr val="lt1"/>
                          </a:solidFill>
                          <a:latin typeface="Arial"/>
                          <a:ea typeface="Arial"/>
                          <a:cs typeface="Arial"/>
                          <a:sym typeface="Arial"/>
                        </a:rPr>
                        <a:t>For Girls &amp; Boys</a:t>
                      </a:r>
                      <a:endParaRPr sz="1600" b="1" i="0" u="none" strike="noStrike" cap="none">
                        <a:solidFill>
                          <a:schemeClr val="lt1"/>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972850">
                <a:tc>
                  <a:txBody>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GGHS Jinnah Town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MA or above = 38 Teachers</a:t>
                      </a:r>
                      <a:br>
                        <a:rPr lang="en-US" sz="1600" b="0" i="0" u="none" strike="noStrike" cap="none" dirty="0">
                          <a:solidFill>
                            <a:srgbClr val="000000"/>
                          </a:solidFill>
                          <a:latin typeface="Arial"/>
                          <a:ea typeface="Arial"/>
                          <a:cs typeface="Arial"/>
                          <a:sym typeface="Arial"/>
                        </a:rPr>
                      </a:br>
                      <a:r>
                        <a:rPr lang="en-US" sz="1600" b="0" i="0" u="none" strike="noStrike" cap="none" dirty="0" err="1">
                          <a:solidFill>
                            <a:srgbClr val="000000"/>
                          </a:solidFill>
                          <a:latin typeface="Arial"/>
                          <a:ea typeface="Arial"/>
                          <a:cs typeface="Arial"/>
                          <a:sym typeface="Arial"/>
                        </a:rPr>
                        <a:t>B.Ed</a:t>
                      </a:r>
                      <a:r>
                        <a:rPr lang="en-US" sz="1600" b="0" i="0" u="none" strike="noStrike" cap="none" dirty="0">
                          <a:solidFill>
                            <a:srgbClr val="000000"/>
                          </a:solidFill>
                          <a:latin typeface="Arial"/>
                          <a:ea typeface="Arial"/>
                          <a:cs typeface="Arial"/>
                          <a:sym typeface="Arial"/>
                        </a:rPr>
                        <a:t> = 28 Teachers</a:t>
                      </a:r>
                      <a:br>
                        <a:rPr lang="en-US" sz="1600" b="0" i="0" u="none" strike="noStrike" cap="none" dirty="0">
                          <a:solidFill>
                            <a:srgbClr val="000000"/>
                          </a:solidFill>
                          <a:latin typeface="Arial"/>
                          <a:ea typeface="Arial"/>
                          <a:cs typeface="Arial"/>
                          <a:sym typeface="Arial"/>
                        </a:rPr>
                      </a:br>
                      <a:r>
                        <a:rPr lang="en-US" sz="1600" b="0" i="0" u="none" strike="noStrike" cap="none" dirty="0">
                          <a:solidFill>
                            <a:srgbClr val="000000"/>
                          </a:solidFill>
                          <a:latin typeface="Arial"/>
                          <a:ea typeface="Arial"/>
                          <a:cs typeface="Arial"/>
                          <a:sym typeface="Arial"/>
                        </a:rPr>
                        <a:t> </a:t>
                      </a:r>
                      <a:r>
                        <a:rPr lang="en-US" sz="1600" b="0" i="0" u="none" strike="noStrike" cap="none" dirty="0" err="1">
                          <a:solidFill>
                            <a:srgbClr val="000000"/>
                          </a:solidFill>
                          <a:latin typeface="Arial"/>
                          <a:ea typeface="Arial"/>
                          <a:cs typeface="Arial"/>
                          <a:sym typeface="Arial"/>
                        </a:rPr>
                        <a:t>M.Ed</a:t>
                      </a:r>
                      <a:r>
                        <a:rPr lang="en-US" sz="1600" b="0" i="0" u="none" strike="noStrike" cap="none" dirty="0">
                          <a:solidFill>
                            <a:srgbClr val="000000"/>
                          </a:solidFill>
                          <a:latin typeface="Arial"/>
                          <a:ea typeface="Arial"/>
                          <a:cs typeface="Arial"/>
                          <a:sym typeface="Arial"/>
                        </a:rPr>
                        <a:t> = 19 Teachers</a:t>
                      </a:r>
                      <a:endParaRPr dirty="0"/>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31525">
                <a:tc>
                  <a:txBody>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GBMS Railway Colony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MA or above = 23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 M.Ed = 16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31525">
                <a:tc>
                  <a:txBody>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GGPS Eid Gah Muhla Huda</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MA or above = 06 Teachers</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 M.Ed = 01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Inactive</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77" name="Google Shape;477;p35"/>
          <p:cNvSpPr txBox="1"/>
          <p:nvPr/>
        </p:nvSpPr>
        <p:spPr>
          <a:xfrm>
            <a:off x="933330" y="4856375"/>
            <a:ext cx="4674600" cy="1970243"/>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GGHS Jinnah Town, Quetta</a:t>
            </a:r>
            <a:endParaRPr sz="1800" b="0" i="0" u="none" strike="noStrike" cap="none" dirty="0">
              <a:solidFill>
                <a:srgbClr val="F37935"/>
              </a:solidFill>
              <a:latin typeface="Calibri"/>
              <a:ea typeface="Calibri"/>
              <a:cs typeface="Calibri"/>
              <a:sym typeface="Calibri"/>
            </a:endParaRPr>
          </a:p>
          <a:p>
            <a:pPr marL="285750" lvl="0" indent="-285750">
              <a:spcBef>
                <a:spcPts val="800"/>
              </a:spcBef>
              <a:buSzPts val="1600"/>
              <a:buFont typeface="Arial"/>
              <a:buChar char="•"/>
            </a:pPr>
            <a:r>
              <a:rPr lang="en-US" sz="1600" b="1" dirty="0">
                <a:latin typeface="Calibri" panose="020F0502020204030204" pitchFamily="34" charset="0"/>
                <a:ea typeface="Calibri"/>
                <a:cs typeface="Calibri" panose="020F0502020204030204" pitchFamily="34" charset="0"/>
                <a:sym typeface="Calibri"/>
              </a:rPr>
              <a:t>68% </a:t>
            </a:r>
            <a:r>
              <a:rPr lang="en-US" sz="1600" dirty="0">
                <a:latin typeface="Calibri" panose="020F0502020204030204" pitchFamily="34" charset="0"/>
                <a:ea typeface="Calibri"/>
                <a:cs typeface="Calibri" panose="020F0502020204030204" pitchFamily="34" charset="0"/>
                <a:sym typeface="Calibri"/>
              </a:rPr>
              <a:t>of Grade 5 students could read Urdu story</a:t>
            </a:r>
          </a:p>
          <a:p>
            <a:pPr marL="285750" indent="-285750">
              <a:spcBef>
                <a:spcPts val="800"/>
              </a:spcBef>
              <a:buSzPts val="1600"/>
              <a:buFont typeface="Arial"/>
              <a:buChar char="•"/>
            </a:pPr>
            <a:r>
              <a:rPr lang="en-US" sz="1600" b="1" dirty="0">
                <a:latin typeface="Calibri" panose="020F0502020204030204" pitchFamily="34" charset="0"/>
                <a:cs typeface="Calibri" panose="020F0502020204030204" pitchFamily="34" charset="0"/>
              </a:rPr>
              <a:t>56% </a:t>
            </a:r>
            <a:r>
              <a:rPr lang="en-US" sz="1600" dirty="0">
                <a:latin typeface="Calibri" panose="020F0502020204030204" pitchFamily="34" charset="0"/>
                <a:cs typeface="Calibri" panose="020F0502020204030204" pitchFamily="34" charset="0"/>
              </a:rPr>
              <a:t>of Grade 5 students could read English sentences.</a:t>
            </a:r>
          </a:p>
          <a:p>
            <a:pPr marL="285750" indent="-285750">
              <a:spcBef>
                <a:spcPts val="800"/>
              </a:spcBef>
              <a:buSzPts val="1600"/>
              <a:buFont typeface="Arial"/>
              <a:buChar char="•"/>
            </a:pPr>
            <a:r>
              <a:rPr lang="en-US" sz="1600" b="1" dirty="0">
                <a:latin typeface="Calibri" panose="020F0502020204030204" pitchFamily="34" charset="0"/>
                <a:cs typeface="Calibri" panose="020F0502020204030204" pitchFamily="34" charset="0"/>
              </a:rPr>
              <a:t>56% </a:t>
            </a:r>
            <a:r>
              <a:rPr lang="en-US" sz="1600" dirty="0">
                <a:latin typeface="Calibri" panose="020F0502020204030204" pitchFamily="34" charset="0"/>
                <a:cs typeface="Calibri" panose="020F0502020204030204" pitchFamily="34" charset="0"/>
              </a:rPr>
              <a:t>of Grade 5 students could do division.</a:t>
            </a:r>
          </a:p>
          <a:p>
            <a:pPr marL="0" marR="0" lvl="0" indent="0" algn="l" rtl="0">
              <a:lnSpc>
                <a:spcPct val="100000"/>
              </a:lnSpc>
              <a:spcBef>
                <a:spcPts val="400"/>
              </a:spcBef>
              <a:spcAft>
                <a:spcPts val="0"/>
              </a:spcAft>
              <a:buNone/>
            </a:pPr>
            <a:endParaRPr dirty="0"/>
          </a:p>
        </p:txBody>
      </p:sp>
      <p:sp>
        <p:nvSpPr>
          <p:cNvPr id="2" name="Slide Number Placeholder 1">
            <a:extLst>
              <a:ext uri="{FF2B5EF4-FFF2-40B4-BE49-F238E27FC236}">
                <a16:creationId xmlns:a16="http://schemas.microsoft.com/office/drawing/2014/main" id="{84B460D6-EEE1-FA62-6AB8-69A119CA77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Google Shape;482;p36"/>
          <p:cNvPicPr preferRelativeResize="0"/>
          <p:nvPr/>
        </p:nvPicPr>
        <p:blipFill rotWithShape="1">
          <a:blip r:embed="rId3">
            <a:alphaModFix/>
          </a:blip>
          <a:srcRect t="14816" b="12458"/>
          <a:stretch/>
        </p:blipFill>
        <p:spPr>
          <a:xfrm>
            <a:off x="135300" y="586940"/>
            <a:ext cx="6511060" cy="6128055"/>
          </a:xfrm>
          <a:prstGeom prst="rect">
            <a:avLst/>
          </a:prstGeom>
          <a:noFill/>
          <a:ln>
            <a:noFill/>
          </a:ln>
        </p:spPr>
      </p:pic>
      <p:sp>
        <p:nvSpPr>
          <p:cNvPr id="483" name="Google Shape;483;p36"/>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484" name="Google Shape;484;p36"/>
          <p:cNvSpPr txBox="1"/>
          <p:nvPr/>
        </p:nvSpPr>
        <p:spPr>
          <a:xfrm>
            <a:off x="7715827" y="1630924"/>
            <a:ext cx="4553931" cy="435196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62%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58%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42%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9%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91%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68%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32% in Private School</a:t>
            </a:r>
            <a:endParaRPr dirty="0"/>
          </a:p>
        </p:txBody>
      </p:sp>
      <p:pic>
        <p:nvPicPr>
          <p:cNvPr id="485" name="Google Shape;485;p36"/>
          <p:cNvPicPr preferRelativeResize="0"/>
          <p:nvPr/>
        </p:nvPicPr>
        <p:blipFill rotWithShape="1">
          <a:blip r:embed="rId4">
            <a:alphaModFix/>
          </a:blip>
          <a:srcRect/>
          <a:stretch/>
        </p:blipFill>
        <p:spPr>
          <a:xfrm>
            <a:off x="7715827" y="2164426"/>
            <a:ext cx="674395" cy="431224"/>
          </a:xfrm>
          <a:prstGeom prst="rect">
            <a:avLst/>
          </a:prstGeom>
          <a:noFill/>
          <a:ln>
            <a:noFill/>
          </a:ln>
        </p:spPr>
      </p:pic>
      <p:pic>
        <p:nvPicPr>
          <p:cNvPr id="486" name="Google Shape;486;p36"/>
          <p:cNvPicPr preferRelativeResize="0"/>
          <p:nvPr/>
        </p:nvPicPr>
        <p:blipFill rotWithShape="1">
          <a:blip r:embed="rId5">
            <a:alphaModFix/>
          </a:blip>
          <a:srcRect/>
          <a:stretch/>
        </p:blipFill>
        <p:spPr>
          <a:xfrm>
            <a:off x="7724246" y="2770595"/>
            <a:ext cx="735588" cy="523486"/>
          </a:xfrm>
          <a:prstGeom prst="rect">
            <a:avLst/>
          </a:prstGeom>
          <a:noFill/>
          <a:ln>
            <a:noFill/>
          </a:ln>
        </p:spPr>
      </p:pic>
      <p:pic>
        <p:nvPicPr>
          <p:cNvPr id="487" name="Google Shape;487;p36"/>
          <p:cNvPicPr preferRelativeResize="0"/>
          <p:nvPr/>
        </p:nvPicPr>
        <p:blipFill rotWithShape="1">
          <a:blip r:embed="rId5">
            <a:alphaModFix/>
          </a:blip>
          <a:srcRect/>
          <a:stretch/>
        </p:blipFill>
        <p:spPr>
          <a:xfrm>
            <a:off x="7724246" y="5071560"/>
            <a:ext cx="735588" cy="523486"/>
          </a:xfrm>
          <a:prstGeom prst="rect">
            <a:avLst/>
          </a:prstGeom>
          <a:noFill/>
          <a:ln>
            <a:noFill/>
          </a:ln>
        </p:spPr>
      </p:pic>
      <p:pic>
        <p:nvPicPr>
          <p:cNvPr id="488" name="Google Shape;488;p36"/>
          <p:cNvPicPr preferRelativeResize="0"/>
          <p:nvPr/>
        </p:nvPicPr>
        <p:blipFill rotWithShape="1">
          <a:blip r:embed="rId6">
            <a:alphaModFix/>
          </a:blip>
          <a:srcRect/>
          <a:stretch/>
        </p:blipFill>
        <p:spPr>
          <a:xfrm>
            <a:off x="7870676" y="4166594"/>
            <a:ext cx="519546" cy="499940"/>
          </a:xfrm>
          <a:prstGeom prst="rect">
            <a:avLst/>
          </a:prstGeom>
          <a:noFill/>
          <a:ln>
            <a:noFill/>
          </a:ln>
        </p:spPr>
      </p:pic>
      <p:sp>
        <p:nvSpPr>
          <p:cNvPr id="9" name="TextBox 8">
            <a:extLst>
              <a:ext uri="{FF2B5EF4-FFF2-40B4-BE49-F238E27FC236}">
                <a16:creationId xmlns:a16="http://schemas.microsoft.com/office/drawing/2014/main" id="{FA539207-4868-9444-A570-2356ED381D33}"/>
              </a:ext>
            </a:extLst>
          </p:cNvPr>
          <p:cNvSpPr txBox="1"/>
          <p:nvPr/>
        </p:nvSpPr>
        <p:spPr>
          <a:xfrm>
            <a:off x="8475441" y="4561270"/>
            <a:ext cx="3709098" cy="307777"/>
          </a:xfrm>
          <a:prstGeom prst="rect">
            <a:avLst/>
          </a:prstGeom>
          <a:noFill/>
        </p:spPr>
        <p:txBody>
          <a:bodyPr wrap="square" rtlCol="0">
            <a:spAutoFit/>
          </a:bodyPr>
          <a:lstStyle/>
          <a:p>
            <a:r>
              <a:rPr lang="en-US" b="1" dirty="0"/>
              <a:t>Girls OOS =  5%	Boys OOS</a:t>
            </a:r>
            <a:r>
              <a:rPr lang="en-US" dirty="0"/>
              <a:t>= </a:t>
            </a:r>
            <a:r>
              <a:rPr lang="en-US" b="1" dirty="0"/>
              <a:t>4%</a:t>
            </a:r>
          </a:p>
        </p:txBody>
      </p:sp>
      <p:sp>
        <p:nvSpPr>
          <p:cNvPr id="2" name="Slide Number Placeholder 1">
            <a:extLst>
              <a:ext uri="{FF2B5EF4-FFF2-40B4-BE49-F238E27FC236}">
                <a16:creationId xmlns:a16="http://schemas.microsoft.com/office/drawing/2014/main" id="{EBDD7129-162C-17E1-825F-7223A37CE8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grpSp>
        <p:nvGrpSpPr>
          <p:cNvPr id="493" name="Google Shape;493;p37"/>
          <p:cNvGrpSpPr/>
          <p:nvPr/>
        </p:nvGrpSpPr>
        <p:grpSpPr>
          <a:xfrm>
            <a:off x="3893069" y="2086021"/>
            <a:ext cx="4183628" cy="3008493"/>
            <a:chOff x="3584151" y="2123092"/>
            <a:chExt cx="4183628" cy="3008493"/>
          </a:xfrm>
        </p:grpSpPr>
        <p:cxnSp>
          <p:nvCxnSpPr>
            <p:cNvPr id="494" name="Google Shape;494;p37"/>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495" name="Google Shape;495;p37"/>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496" name="Google Shape;496;p37"/>
            <p:cNvCxnSpPr/>
            <p:nvPr/>
          </p:nvCxnSpPr>
          <p:spPr>
            <a:xfrm rot="10800000">
              <a:off x="5718593" y="4329160"/>
              <a:ext cx="911262" cy="802425"/>
            </a:xfrm>
            <a:prstGeom prst="straightConnector1">
              <a:avLst/>
            </a:prstGeom>
            <a:noFill/>
            <a:ln w="9525" cap="flat" cmpd="sng">
              <a:solidFill>
                <a:srgbClr val="EB792A"/>
              </a:solidFill>
              <a:prstDash val="solid"/>
              <a:round/>
              <a:headEnd type="none" w="sm" len="sm"/>
              <a:tailEnd type="none" w="sm" len="sm"/>
            </a:ln>
          </p:spPr>
        </p:cxnSp>
        <p:cxnSp>
          <p:nvCxnSpPr>
            <p:cNvPr id="497" name="Google Shape;497;p37"/>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498" name="Google Shape;498;p37"/>
            <p:cNvCxnSpPr/>
            <p:nvPr/>
          </p:nvCxnSpPr>
          <p:spPr>
            <a:xfrm rot="10800000">
              <a:off x="3584151" y="3612454"/>
              <a:ext cx="1005794" cy="213615"/>
            </a:xfrm>
            <a:prstGeom prst="straightConnector1">
              <a:avLst/>
            </a:prstGeom>
            <a:noFill/>
            <a:ln w="9525" cap="flat" cmpd="sng">
              <a:solidFill>
                <a:srgbClr val="EB792A"/>
              </a:solidFill>
              <a:prstDash val="solid"/>
              <a:round/>
              <a:headEnd type="none" w="sm" len="sm"/>
              <a:tailEnd type="none" w="sm" len="sm"/>
            </a:ln>
          </p:spPr>
        </p:cxnSp>
        <p:cxnSp>
          <p:nvCxnSpPr>
            <p:cNvPr id="499" name="Google Shape;499;p37"/>
            <p:cNvCxnSpPr/>
            <p:nvPr/>
          </p:nvCxnSpPr>
          <p:spPr>
            <a:xfrm>
              <a:off x="5646908" y="2123092"/>
              <a:ext cx="0" cy="520723"/>
            </a:xfrm>
            <a:prstGeom prst="straightConnector1">
              <a:avLst/>
            </a:prstGeom>
            <a:noFill/>
            <a:ln w="9525" cap="flat" cmpd="sng">
              <a:solidFill>
                <a:srgbClr val="EB792A"/>
              </a:solidFill>
              <a:prstDash val="solid"/>
              <a:round/>
              <a:headEnd type="none" w="sm" len="sm"/>
              <a:tailEnd type="none" w="sm" len="sm"/>
            </a:ln>
          </p:spPr>
        </p:cxnSp>
      </p:grpSp>
      <p:sp>
        <p:nvSpPr>
          <p:cNvPr id="500" name="Google Shape;500;p37"/>
          <p:cNvSpPr txBox="1"/>
          <p:nvPr/>
        </p:nvSpPr>
        <p:spPr>
          <a:xfrm>
            <a:off x="8685736" y="5450977"/>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15%</a:t>
            </a:r>
            <a:r>
              <a:rPr lang="en-US" sz="1400" b="1" i="0" u="none" strike="noStrike" cap="none">
                <a:solidFill>
                  <a:srgbClr val="221F20"/>
                </a:solidFill>
                <a:latin typeface="Arial"/>
                <a:ea typeface="Arial"/>
                <a:cs typeface="Arial"/>
                <a:sym typeface="Arial"/>
              </a:rPr>
              <a:t> </a:t>
            </a:r>
            <a:endParaRPr/>
          </a:p>
        </p:txBody>
      </p:sp>
      <p:sp>
        <p:nvSpPr>
          <p:cNvPr id="501" name="Google Shape;501;p37"/>
          <p:cNvSpPr txBox="1"/>
          <p:nvPr/>
        </p:nvSpPr>
        <p:spPr>
          <a:xfrm>
            <a:off x="6912851" y="5448965"/>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32%</a:t>
            </a:r>
            <a:r>
              <a:rPr lang="en-US" sz="1400" b="1" i="0" u="none" strike="noStrike" cap="none" dirty="0">
                <a:solidFill>
                  <a:srgbClr val="221F20"/>
                </a:solidFill>
                <a:latin typeface="Arial"/>
                <a:ea typeface="Arial"/>
                <a:cs typeface="Arial"/>
                <a:sym typeface="Arial"/>
              </a:rPr>
              <a:t> </a:t>
            </a:r>
            <a:endParaRPr dirty="0"/>
          </a:p>
        </p:txBody>
      </p:sp>
      <p:sp>
        <p:nvSpPr>
          <p:cNvPr id="502" name="Google Shape;502;p37"/>
          <p:cNvSpPr txBox="1"/>
          <p:nvPr/>
        </p:nvSpPr>
        <p:spPr>
          <a:xfrm>
            <a:off x="5161711" y="5448965"/>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77%</a:t>
            </a:r>
            <a:endParaRPr/>
          </a:p>
        </p:txBody>
      </p:sp>
      <p:sp>
        <p:nvSpPr>
          <p:cNvPr id="503" name="Google Shape;503;p37"/>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504" name="Google Shape;504;p37"/>
          <p:cNvPicPr preferRelativeResize="0"/>
          <p:nvPr/>
        </p:nvPicPr>
        <p:blipFill rotWithShape="1">
          <a:blip r:embed="rId3">
            <a:alphaModFix/>
          </a:blip>
          <a:srcRect/>
          <a:stretch/>
        </p:blipFill>
        <p:spPr>
          <a:xfrm>
            <a:off x="10608678" y="5737736"/>
            <a:ext cx="321565" cy="373381"/>
          </a:xfrm>
          <a:prstGeom prst="rect">
            <a:avLst/>
          </a:prstGeom>
          <a:noFill/>
          <a:ln>
            <a:noFill/>
          </a:ln>
        </p:spPr>
      </p:pic>
      <p:pic>
        <p:nvPicPr>
          <p:cNvPr id="505" name="Google Shape;505;p37"/>
          <p:cNvPicPr preferRelativeResize="0"/>
          <p:nvPr/>
        </p:nvPicPr>
        <p:blipFill rotWithShape="1">
          <a:blip r:embed="rId4">
            <a:alphaModFix/>
          </a:blip>
          <a:srcRect/>
          <a:stretch/>
        </p:blipFill>
        <p:spPr>
          <a:xfrm>
            <a:off x="7724870" y="5764650"/>
            <a:ext cx="376429" cy="330709"/>
          </a:xfrm>
          <a:prstGeom prst="rect">
            <a:avLst/>
          </a:prstGeom>
          <a:noFill/>
          <a:ln>
            <a:noFill/>
          </a:ln>
        </p:spPr>
      </p:pic>
      <p:pic>
        <p:nvPicPr>
          <p:cNvPr id="506" name="Google Shape;506;p37"/>
          <p:cNvPicPr preferRelativeResize="0"/>
          <p:nvPr/>
        </p:nvPicPr>
        <p:blipFill rotWithShape="1">
          <a:blip r:embed="rId5">
            <a:alphaModFix/>
          </a:blip>
          <a:srcRect/>
          <a:stretch/>
        </p:blipFill>
        <p:spPr>
          <a:xfrm>
            <a:off x="9184896" y="5813594"/>
            <a:ext cx="802685" cy="385289"/>
          </a:xfrm>
          <a:prstGeom prst="rect">
            <a:avLst/>
          </a:prstGeom>
          <a:noFill/>
          <a:ln>
            <a:noFill/>
          </a:ln>
        </p:spPr>
      </p:pic>
      <p:pic>
        <p:nvPicPr>
          <p:cNvPr id="507" name="Google Shape;507;p37"/>
          <p:cNvPicPr preferRelativeResize="0"/>
          <p:nvPr/>
        </p:nvPicPr>
        <p:blipFill rotWithShape="1">
          <a:blip r:embed="rId6">
            <a:alphaModFix/>
          </a:blip>
          <a:srcRect/>
          <a:stretch/>
        </p:blipFill>
        <p:spPr>
          <a:xfrm>
            <a:off x="4546978" y="5737478"/>
            <a:ext cx="237744" cy="384049"/>
          </a:xfrm>
          <a:prstGeom prst="rect">
            <a:avLst/>
          </a:prstGeom>
          <a:noFill/>
          <a:ln>
            <a:noFill/>
          </a:ln>
        </p:spPr>
      </p:pic>
      <p:pic>
        <p:nvPicPr>
          <p:cNvPr id="508" name="Google Shape;508;p37"/>
          <p:cNvPicPr preferRelativeResize="0"/>
          <p:nvPr/>
        </p:nvPicPr>
        <p:blipFill rotWithShape="1">
          <a:blip r:embed="rId7">
            <a:alphaModFix/>
          </a:blip>
          <a:srcRect/>
          <a:stretch/>
        </p:blipFill>
        <p:spPr>
          <a:xfrm>
            <a:off x="6020398" y="5737201"/>
            <a:ext cx="242316" cy="414529"/>
          </a:xfrm>
          <a:prstGeom prst="rect">
            <a:avLst/>
          </a:prstGeom>
          <a:noFill/>
          <a:ln>
            <a:noFill/>
          </a:ln>
        </p:spPr>
      </p:pic>
      <p:sp>
        <p:nvSpPr>
          <p:cNvPr id="509" name="Google Shape;509;p37"/>
          <p:cNvSpPr txBox="1"/>
          <p:nvPr/>
        </p:nvSpPr>
        <p:spPr>
          <a:xfrm>
            <a:off x="3625584" y="5446300"/>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71%</a:t>
            </a:r>
            <a:endParaRPr/>
          </a:p>
        </p:txBody>
      </p:sp>
      <p:pic>
        <p:nvPicPr>
          <p:cNvPr id="510" name="Google Shape;510;p37"/>
          <p:cNvPicPr preferRelativeResize="0"/>
          <p:nvPr/>
        </p:nvPicPr>
        <p:blipFill rotWithShape="1">
          <a:blip r:embed="rId8">
            <a:alphaModFix/>
          </a:blip>
          <a:srcRect/>
          <a:stretch/>
        </p:blipFill>
        <p:spPr>
          <a:xfrm>
            <a:off x="5253226" y="2747770"/>
            <a:ext cx="1685547" cy="1362459"/>
          </a:xfrm>
          <a:prstGeom prst="rect">
            <a:avLst/>
          </a:prstGeom>
          <a:noFill/>
          <a:ln>
            <a:noFill/>
          </a:ln>
        </p:spPr>
      </p:pic>
      <p:pic>
        <p:nvPicPr>
          <p:cNvPr id="511" name="Google Shape;511;p37"/>
          <p:cNvPicPr preferRelativeResize="0"/>
          <p:nvPr/>
        </p:nvPicPr>
        <p:blipFill rotWithShape="1">
          <a:blip r:embed="rId9">
            <a:alphaModFix/>
          </a:blip>
          <a:srcRect r="60517" b="56239"/>
          <a:stretch/>
        </p:blipFill>
        <p:spPr>
          <a:xfrm>
            <a:off x="4413678" y="624443"/>
            <a:ext cx="1208244" cy="555551"/>
          </a:xfrm>
          <a:prstGeom prst="rect">
            <a:avLst/>
          </a:prstGeom>
          <a:noFill/>
          <a:ln>
            <a:noFill/>
          </a:ln>
        </p:spPr>
      </p:pic>
      <p:pic>
        <p:nvPicPr>
          <p:cNvPr id="512" name="Google Shape;512;p37"/>
          <p:cNvPicPr preferRelativeResize="0"/>
          <p:nvPr/>
        </p:nvPicPr>
        <p:blipFill rotWithShape="1">
          <a:blip r:embed="rId10">
            <a:alphaModFix/>
          </a:blip>
          <a:srcRect r="60360" b="55217"/>
          <a:stretch/>
        </p:blipFill>
        <p:spPr>
          <a:xfrm>
            <a:off x="843018" y="997282"/>
            <a:ext cx="1208245" cy="555551"/>
          </a:xfrm>
          <a:prstGeom prst="rect">
            <a:avLst/>
          </a:prstGeom>
          <a:noFill/>
          <a:ln>
            <a:noFill/>
          </a:ln>
        </p:spPr>
      </p:pic>
      <p:pic>
        <p:nvPicPr>
          <p:cNvPr id="513" name="Google Shape;513;p37"/>
          <p:cNvPicPr preferRelativeResize="0"/>
          <p:nvPr/>
        </p:nvPicPr>
        <p:blipFill rotWithShape="1">
          <a:blip r:embed="rId11">
            <a:alphaModFix/>
          </a:blip>
          <a:srcRect r="60517" b="53384"/>
          <a:stretch/>
        </p:blipFill>
        <p:spPr>
          <a:xfrm>
            <a:off x="8235710" y="1149681"/>
            <a:ext cx="1208246" cy="555550"/>
          </a:xfrm>
          <a:prstGeom prst="rect">
            <a:avLst/>
          </a:prstGeom>
          <a:noFill/>
          <a:ln>
            <a:noFill/>
          </a:ln>
        </p:spPr>
      </p:pic>
      <p:pic>
        <p:nvPicPr>
          <p:cNvPr id="514" name="Google Shape;514;p37"/>
          <p:cNvPicPr preferRelativeResize="0"/>
          <p:nvPr/>
        </p:nvPicPr>
        <p:blipFill rotWithShape="1">
          <a:blip r:embed="rId12">
            <a:alphaModFix/>
          </a:blip>
          <a:srcRect/>
          <a:stretch/>
        </p:blipFill>
        <p:spPr>
          <a:xfrm>
            <a:off x="4326355" y="1155005"/>
            <a:ext cx="3456438" cy="719329"/>
          </a:xfrm>
          <a:prstGeom prst="rect">
            <a:avLst/>
          </a:prstGeom>
          <a:noFill/>
          <a:ln>
            <a:noFill/>
          </a:ln>
        </p:spPr>
      </p:pic>
      <p:pic>
        <p:nvPicPr>
          <p:cNvPr id="515" name="Google Shape;515;p37"/>
          <p:cNvPicPr preferRelativeResize="0"/>
          <p:nvPr/>
        </p:nvPicPr>
        <p:blipFill rotWithShape="1">
          <a:blip r:embed="rId13">
            <a:alphaModFix/>
          </a:blip>
          <a:srcRect/>
          <a:stretch/>
        </p:blipFill>
        <p:spPr>
          <a:xfrm>
            <a:off x="892126" y="1543692"/>
            <a:ext cx="2923039" cy="740666"/>
          </a:xfrm>
          <a:prstGeom prst="rect">
            <a:avLst/>
          </a:prstGeom>
          <a:noFill/>
          <a:ln>
            <a:noFill/>
          </a:ln>
        </p:spPr>
      </p:pic>
      <p:pic>
        <p:nvPicPr>
          <p:cNvPr id="516" name="Google Shape;516;p37"/>
          <p:cNvPicPr preferRelativeResize="0"/>
          <p:nvPr/>
        </p:nvPicPr>
        <p:blipFill rotWithShape="1">
          <a:blip r:embed="rId14">
            <a:alphaModFix/>
          </a:blip>
          <a:srcRect/>
          <a:stretch/>
        </p:blipFill>
        <p:spPr>
          <a:xfrm>
            <a:off x="7846422" y="1583968"/>
            <a:ext cx="2923038" cy="731521"/>
          </a:xfrm>
          <a:prstGeom prst="rect">
            <a:avLst/>
          </a:prstGeom>
          <a:noFill/>
          <a:ln>
            <a:noFill/>
          </a:ln>
        </p:spPr>
      </p:pic>
      <p:pic>
        <p:nvPicPr>
          <p:cNvPr id="517" name="Google Shape;517;p37"/>
          <p:cNvPicPr preferRelativeResize="0"/>
          <p:nvPr/>
        </p:nvPicPr>
        <p:blipFill rotWithShape="1">
          <a:blip r:embed="rId15">
            <a:alphaModFix/>
          </a:blip>
          <a:srcRect/>
          <a:stretch/>
        </p:blipFill>
        <p:spPr>
          <a:xfrm>
            <a:off x="630893" y="2918782"/>
            <a:ext cx="2840742" cy="1466091"/>
          </a:xfrm>
          <a:prstGeom prst="rect">
            <a:avLst/>
          </a:prstGeom>
          <a:noFill/>
          <a:ln>
            <a:noFill/>
          </a:ln>
        </p:spPr>
      </p:pic>
      <p:sp>
        <p:nvSpPr>
          <p:cNvPr id="519" name="Google Shape;519;p37"/>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sp>
        <p:nvSpPr>
          <p:cNvPr id="520" name="Google Shape;520;p37"/>
          <p:cNvSpPr txBox="1"/>
          <p:nvPr/>
        </p:nvSpPr>
        <p:spPr>
          <a:xfrm>
            <a:off x="7126098" y="172339"/>
            <a:ext cx="4009800" cy="69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000000"/>
                </a:solidFill>
                <a:latin typeface="Arial"/>
                <a:ea typeface="Arial"/>
                <a:cs typeface="Arial"/>
                <a:sym typeface="Arial"/>
              </a:rPr>
              <a:t>Girls outperform boys in both English and Urdu, with 54% girls able to read at least words in English and 39% girls able to read at least sentences in Urdu.</a:t>
            </a:r>
            <a:endParaRPr sz="1300"/>
          </a:p>
        </p:txBody>
      </p:sp>
      <p:cxnSp>
        <p:nvCxnSpPr>
          <p:cNvPr id="521" name="Google Shape;521;p37"/>
          <p:cNvCxnSpPr/>
          <p:nvPr/>
        </p:nvCxnSpPr>
        <p:spPr>
          <a:xfrm flipH="1">
            <a:off x="4158778" y="4265736"/>
            <a:ext cx="952851" cy="489144"/>
          </a:xfrm>
          <a:prstGeom prst="straightConnector1">
            <a:avLst/>
          </a:prstGeom>
          <a:noFill/>
          <a:ln w="9525" cap="flat" cmpd="sng">
            <a:solidFill>
              <a:srgbClr val="EB792A"/>
            </a:solidFill>
            <a:prstDash val="solid"/>
            <a:round/>
            <a:headEnd type="none" w="sm" len="sm"/>
            <a:tailEnd type="none" w="sm" len="sm"/>
          </a:ln>
        </p:spPr>
      </p:cxnSp>
      <p:pic>
        <p:nvPicPr>
          <p:cNvPr id="522" name="Google Shape;522;p37"/>
          <p:cNvPicPr preferRelativeResize="0"/>
          <p:nvPr/>
        </p:nvPicPr>
        <p:blipFill rotWithShape="1">
          <a:blip r:embed="rId16">
            <a:alphaModFix/>
          </a:blip>
          <a:srcRect t="48810" r="30579"/>
          <a:stretch/>
        </p:blipFill>
        <p:spPr>
          <a:xfrm>
            <a:off x="27682" y="5161908"/>
            <a:ext cx="3694592" cy="1425101"/>
          </a:xfrm>
          <a:prstGeom prst="rect">
            <a:avLst/>
          </a:prstGeom>
          <a:noFill/>
          <a:ln>
            <a:noFill/>
          </a:ln>
        </p:spPr>
      </p:pic>
      <p:pic>
        <p:nvPicPr>
          <p:cNvPr id="523" name="Google Shape;523;p37"/>
          <p:cNvPicPr preferRelativeResize="0"/>
          <p:nvPr/>
        </p:nvPicPr>
        <p:blipFill rotWithShape="1">
          <a:blip r:embed="rId17">
            <a:alphaModFix/>
          </a:blip>
          <a:srcRect r="35090" b="51432"/>
          <a:stretch/>
        </p:blipFill>
        <p:spPr>
          <a:xfrm>
            <a:off x="979796" y="4657681"/>
            <a:ext cx="1952252" cy="883572"/>
          </a:xfrm>
          <a:prstGeom prst="rect">
            <a:avLst/>
          </a:prstGeom>
          <a:noFill/>
          <a:ln>
            <a:noFill/>
          </a:ln>
        </p:spPr>
      </p:pic>
      <p:sp>
        <p:nvSpPr>
          <p:cNvPr id="524" name="Google Shape;524;p37"/>
          <p:cNvSpPr txBox="1"/>
          <p:nvPr/>
        </p:nvSpPr>
        <p:spPr>
          <a:xfrm>
            <a:off x="861700" y="21988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525" name="Google Shape;525;p37"/>
          <p:cNvSpPr txBox="1"/>
          <p:nvPr/>
        </p:nvSpPr>
        <p:spPr>
          <a:xfrm>
            <a:off x="2344500" y="23409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526" name="Google Shape;526;p37"/>
          <p:cNvSpPr txBox="1"/>
          <p:nvPr/>
        </p:nvSpPr>
        <p:spPr>
          <a:xfrm>
            <a:off x="4411563" y="17803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527" name="Google Shape;527;p37"/>
          <p:cNvSpPr txBox="1"/>
          <p:nvPr/>
        </p:nvSpPr>
        <p:spPr>
          <a:xfrm>
            <a:off x="5777538" y="185135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528" name="Google Shape;528;p37"/>
          <p:cNvSpPr txBox="1"/>
          <p:nvPr/>
        </p:nvSpPr>
        <p:spPr>
          <a:xfrm>
            <a:off x="7923380" y="22766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529" name="Google Shape;529;p37"/>
          <p:cNvSpPr txBox="1"/>
          <p:nvPr/>
        </p:nvSpPr>
        <p:spPr>
          <a:xfrm>
            <a:off x="9370488" y="23478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530" name="Google Shape;530;p37"/>
          <p:cNvSpPr txBox="1"/>
          <p:nvPr/>
        </p:nvSpPr>
        <p:spPr>
          <a:xfrm>
            <a:off x="2375300" y="839400"/>
            <a:ext cx="14646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52%</a:t>
            </a:r>
            <a:endParaRPr sz="2800">
              <a:solidFill>
                <a:schemeClr val="dk1"/>
              </a:solidFill>
              <a:latin typeface="Calibri"/>
              <a:ea typeface="Calibri"/>
              <a:cs typeface="Calibri"/>
              <a:sym typeface="Calibri"/>
            </a:endParaRPr>
          </a:p>
        </p:txBody>
      </p:sp>
      <p:sp>
        <p:nvSpPr>
          <p:cNvPr id="531" name="Google Shape;531;p37"/>
          <p:cNvSpPr txBox="1"/>
          <p:nvPr/>
        </p:nvSpPr>
        <p:spPr>
          <a:xfrm>
            <a:off x="5747600" y="532325"/>
            <a:ext cx="1464600" cy="55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36%</a:t>
            </a:r>
            <a:endParaRPr sz="2800">
              <a:solidFill>
                <a:schemeClr val="dk1"/>
              </a:solidFill>
              <a:latin typeface="Calibri"/>
              <a:ea typeface="Calibri"/>
              <a:cs typeface="Calibri"/>
              <a:sym typeface="Calibri"/>
            </a:endParaRPr>
          </a:p>
        </p:txBody>
      </p:sp>
      <p:sp>
        <p:nvSpPr>
          <p:cNvPr id="532" name="Google Shape;532;p37"/>
          <p:cNvSpPr txBox="1"/>
          <p:nvPr/>
        </p:nvSpPr>
        <p:spPr>
          <a:xfrm>
            <a:off x="9351100" y="1066250"/>
            <a:ext cx="1952400" cy="4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46%</a:t>
            </a:r>
            <a:endParaRPr sz="2800" b="1">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E414A49C-46E8-C972-CC00-E749377DACAF}"/>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8A05A059-25DA-AAF5-30D1-B3570CE85FE8}"/>
              </a:ext>
            </a:extLst>
          </p:cNvPr>
          <p:cNvPicPr>
            <a:picLocks noChangeAspect="1"/>
          </p:cNvPicPr>
          <p:nvPr/>
        </p:nvPicPr>
        <p:blipFill>
          <a:blip r:embed="rId18"/>
          <a:srcRect t="15240"/>
          <a:stretch/>
        </p:blipFill>
        <p:spPr>
          <a:xfrm>
            <a:off x="7994325" y="3428999"/>
            <a:ext cx="2883414" cy="1309823"/>
          </a:xfrm>
          <a:prstGeom prst="rect">
            <a:avLst/>
          </a:prstGeom>
        </p:spPr>
      </p:pic>
      <p:sp>
        <p:nvSpPr>
          <p:cNvPr id="3" name="Slide Number Placeholder 2">
            <a:extLst>
              <a:ext uri="{FF2B5EF4-FFF2-40B4-BE49-F238E27FC236}">
                <a16:creationId xmlns:a16="http://schemas.microsoft.com/office/drawing/2014/main" id="{37DB953E-E0FA-7788-7129-FBEBD9B2F2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cxnSp>
        <p:nvCxnSpPr>
          <p:cNvPr id="101" name="Google Shape;101;p11"/>
          <p:cNvCxnSpPr/>
          <p:nvPr/>
        </p:nvCxnSpPr>
        <p:spPr>
          <a:xfrm>
            <a:off x="244365" y="3517950"/>
            <a:ext cx="11910294" cy="0"/>
          </a:xfrm>
          <a:prstGeom prst="straightConnector1">
            <a:avLst/>
          </a:prstGeom>
          <a:noFill/>
          <a:ln w="72375" cap="flat" cmpd="sng">
            <a:solidFill>
              <a:schemeClr val="accent1"/>
            </a:solidFill>
            <a:prstDash val="solid"/>
            <a:round/>
            <a:headEnd type="none" w="sm" len="sm"/>
            <a:tailEnd type="none" w="sm" len="sm"/>
          </a:ln>
        </p:spPr>
      </p:cxnSp>
      <p:sp>
        <p:nvSpPr>
          <p:cNvPr id="102" name="Google Shape;102;p11"/>
          <p:cNvSpPr txBox="1"/>
          <p:nvPr/>
        </p:nvSpPr>
        <p:spPr>
          <a:xfrm>
            <a:off x="9554871" y="3033007"/>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97A946"/>
                </a:solidFill>
                <a:latin typeface="Arial"/>
                <a:ea typeface="Arial"/>
                <a:cs typeface="Arial"/>
                <a:sym typeface="Arial"/>
              </a:rPr>
              <a:t>2023</a:t>
            </a:r>
            <a:endParaRPr sz="1800" b="1" i="0" u="none" strike="noStrike" cap="none">
              <a:solidFill>
                <a:srgbClr val="97A946"/>
              </a:solidFill>
              <a:latin typeface="Arial"/>
              <a:ea typeface="Arial"/>
              <a:cs typeface="Arial"/>
              <a:sym typeface="Arial"/>
            </a:endParaRPr>
          </a:p>
        </p:txBody>
      </p:sp>
      <p:sp>
        <p:nvSpPr>
          <p:cNvPr id="103" name="Google Shape;103;p11"/>
          <p:cNvSpPr txBox="1"/>
          <p:nvPr/>
        </p:nvSpPr>
        <p:spPr>
          <a:xfrm>
            <a:off x="787119" y="305847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23258B"/>
                </a:solidFill>
                <a:latin typeface="Arial"/>
                <a:ea typeface="Arial"/>
                <a:cs typeface="Arial"/>
                <a:sym typeface="Arial"/>
              </a:rPr>
              <a:t>2008</a:t>
            </a:r>
            <a:endParaRPr sz="1800" b="1" i="0" u="none" strike="noStrike" cap="none">
              <a:solidFill>
                <a:srgbClr val="23258B"/>
              </a:solidFill>
              <a:latin typeface="Arial"/>
              <a:ea typeface="Arial"/>
              <a:cs typeface="Arial"/>
              <a:sym typeface="Arial"/>
            </a:endParaRPr>
          </a:p>
        </p:txBody>
      </p:sp>
      <p:sp>
        <p:nvSpPr>
          <p:cNvPr id="104" name="Google Shape;104;p11"/>
          <p:cNvSpPr txBox="1"/>
          <p:nvPr/>
        </p:nvSpPr>
        <p:spPr>
          <a:xfrm>
            <a:off x="2342380" y="305847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8DD8F7"/>
                </a:solidFill>
                <a:latin typeface="Arial"/>
                <a:ea typeface="Arial"/>
                <a:cs typeface="Arial"/>
                <a:sym typeface="Arial"/>
              </a:rPr>
              <a:t>2011</a:t>
            </a:r>
            <a:endParaRPr sz="1800" b="1" i="0" u="none" strike="noStrike" cap="none">
              <a:solidFill>
                <a:srgbClr val="8DD8F7"/>
              </a:solidFill>
              <a:latin typeface="Arial"/>
              <a:ea typeface="Arial"/>
              <a:cs typeface="Arial"/>
              <a:sym typeface="Arial"/>
            </a:endParaRPr>
          </a:p>
        </p:txBody>
      </p:sp>
      <p:sp>
        <p:nvSpPr>
          <p:cNvPr id="105" name="Google Shape;105;p11"/>
          <p:cNvSpPr txBox="1"/>
          <p:nvPr/>
        </p:nvSpPr>
        <p:spPr>
          <a:xfrm>
            <a:off x="3810914" y="305847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9E1989"/>
                </a:solidFill>
                <a:latin typeface="Arial"/>
                <a:ea typeface="Arial"/>
                <a:cs typeface="Arial"/>
                <a:sym typeface="Arial"/>
              </a:rPr>
              <a:t>2013</a:t>
            </a:r>
            <a:endParaRPr sz="1800" b="1" i="0" u="none" strike="noStrike" cap="none">
              <a:solidFill>
                <a:srgbClr val="9E1989"/>
              </a:solidFill>
              <a:latin typeface="Arial"/>
              <a:ea typeface="Arial"/>
              <a:cs typeface="Arial"/>
              <a:sym typeface="Arial"/>
            </a:endParaRPr>
          </a:p>
        </p:txBody>
      </p:sp>
      <p:sp>
        <p:nvSpPr>
          <p:cNvPr id="106" name="Google Shape;106;p11"/>
          <p:cNvSpPr txBox="1"/>
          <p:nvPr/>
        </p:nvSpPr>
        <p:spPr>
          <a:xfrm>
            <a:off x="5279675" y="305847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FED44F"/>
                </a:solidFill>
                <a:latin typeface="Arial"/>
                <a:ea typeface="Arial"/>
                <a:cs typeface="Arial"/>
                <a:sym typeface="Arial"/>
              </a:rPr>
              <a:t>2015</a:t>
            </a:r>
            <a:endParaRPr sz="1800" b="1" i="0" u="none" strike="noStrike" cap="none">
              <a:solidFill>
                <a:srgbClr val="FED44F"/>
              </a:solidFill>
              <a:latin typeface="Arial"/>
              <a:ea typeface="Arial"/>
              <a:cs typeface="Arial"/>
              <a:sym typeface="Arial"/>
            </a:endParaRPr>
          </a:p>
        </p:txBody>
      </p:sp>
      <p:sp>
        <p:nvSpPr>
          <p:cNvPr id="107" name="Google Shape;107;p11"/>
          <p:cNvSpPr txBox="1"/>
          <p:nvPr/>
        </p:nvSpPr>
        <p:spPr>
          <a:xfrm>
            <a:off x="6770229" y="305847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5A3A86"/>
                </a:solidFill>
                <a:latin typeface="Arial"/>
                <a:ea typeface="Arial"/>
                <a:cs typeface="Arial"/>
                <a:sym typeface="Arial"/>
              </a:rPr>
              <a:t>2018</a:t>
            </a:r>
            <a:endParaRPr sz="1800" b="1" i="0" u="none" strike="noStrike" cap="none">
              <a:solidFill>
                <a:srgbClr val="5A3A86"/>
              </a:solidFill>
              <a:latin typeface="Arial"/>
              <a:ea typeface="Arial"/>
              <a:cs typeface="Arial"/>
              <a:sym typeface="Arial"/>
            </a:endParaRPr>
          </a:p>
        </p:txBody>
      </p:sp>
      <p:sp>
        <p:nvSpPr>
          <p:cNvPr id="108" name="Google Shape;108;p11"/>
          <p:cNvSpPr txBox="1"/>
          <p:nvPr/>
        </p:nvSpPr>
        <p:spPr>
          <a:xfrm>
            <a:off x="8115521" y="3062141"/>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46469A"/>
                </a:solidFill>
                <a:latin typeface="Arial"/>
                <a:ea typeface="Arial"/>
                <a:cs typeface="Arial"/>
                <a:sym typeface="Arial"/>
              </a:rPr>
              <a:t>2021</a:t>
            </a:r>
            <a:endParaRPr sz="1800" b="1" i="0" u="none" strike="noStrike" cap="none">
              <a:solidFill>
                <a:srgbClr val="46469A"/>
              </a:solidFill>
              <a:latin typeface="Arial"/>
              <a:ea typeface="Arial"/>
              <a:cs typeface="Arial"/>
              <a:sym typeface="Arial"/>
            </a:endParaRPr>
          </a:p>
        </p:txBody>
      </p:sp>
      <p:grpSp>
        <p:nvGrpSpPr>
          <p:cNvPr id="109" name="Google Shape;109;p11"/>
          <p:cNvGrpSpPr/>
          <p:nvPr/>
        </p:nvGrpSpPr>
        <p:grpSpPr>
          <a:xfrm>
            <a:off x="1238832" y="2163012"/>
            <a:ext cx="94549" cy="815150"/>
            <a:chOff x="882915" y="2453736"/>
            <a:chExt cx="137162" cy="2999323"/>
          </a:xfrm>
        </p:grpSpPr>
        <p:cxnSp>
          <p:nvCxnSpPr>
            <p:cNvPr id="110" name="Google Shape;110;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11" name="Google Shape;111;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2" name="Google Shape;112;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13" name="Google Shape;113;p11"/>
          <p:cNvGrpSpPr/>
          <p:nvPr/>
        </p:nvGrpSpPr>
        <p:grpSpPr>
          <a:xfrm>
            <a:off x="2761497" y="2158054"/>
            <a:ext cx="94549" cy="815150"/>
            <a:chOff x="882915" y="2453736"/>
            <a:chExt cx="137162" cy="2999323"/>
          </a:xfrm>
        </p:grpSpPr>
        <p:cxnSp>
          <p:nvCxnSpPr>
            <p:cNvPr id="114" name="Google Shape;114;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15" name="Google Shape;115;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 name="Google Shape;116;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17" name="Google Shape;117;p11"/>
          <p:cNvGrpSpPr/>
          <p:nvPr/>
        </p:nvGrpSpPr>
        <p:grpSpPr>
          <a:xfrm>
            <a:off x="4228919" y="2158054"/>
            <a:ext cx="94549" cy="815150"/>
            <a:chOff x="882915" y="2453736"/>
            <a:chExt cx="137162" cy="2999323"/>
          </a:xfrm>
        </p:grpSpPr>
        <p:cxnSp>
          <p:nvCxnSpPr>
            <p:cNvPr id="118" name="Google Shape;118;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19" name="Google Shape;119;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0" name="Google Shape;120;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21" name="Google Shape;121;p11"/>
          <p:cNvGrpSpPr/>
          <p:nvPr/>
        </p:nvGrpSpPr>
        <p:grpSpPr>
          <a:xfrm>
            <a:off x="5696341" y="2158054"/>
            <a:ext cx="94549" cy="815150"/>
            <a:chOff x="882915" y="2453736"/>
            <a:chExt cx="137162" cy="2999323"/>
          </a:xfrm>
        </p:grpSpPr>
        <p:cxnSp>
          <p:nvCxnSpPr>
            <p:cNvPr id="122" name="Google Shape;122;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23" name="Google Shape;123;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4" name="Google Shape;124;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25" name="Google Shape;125;p11"/>
          <p:cNvGrpSpPr/>
          <p:nvPr/>
        </p:nvGrpSpPr>
        <p:grpSpPr>
          <a:xfrm>
            <a:off x="7163761" y="2163012"/>
            <a:ext cx="94549" cy="815150"/>
            <a:chOff x="882915" y="2453736"/>
            <a:chExt cx="137162" cy="2999323"/>
          </a:xfrm>
        </p:grpSpPr>
        <p:cxnSp>
          <p:nvCxnSpPr>
            <p:cNvPr id="126" name="Google Shape;126;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27" name="Google Shape;127;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8" name="Google Shape;128;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33" name="Google Shape;133;p11"/>
          <p:cNvGrpSpPr/>
          <p:nvPr/>
        </p:nvGrpSpPr>
        <p:grpSpPr>
          <a:xfrm>
            <a:off x="9986473" y="2160282"/>
            <a:ext cx="94549" cy="815150"/>
            <a:chOff x="882915" y="2453736"/>
            <a:chExt cx="137162" cy="2999323"/>
          </a:xfrm>
        </p:grpSpPr>
        <p:cxnSp>
          <p:nvCxnSpPr>
            <p:cNvPr id="134" name="Google Shape;134;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35" name="Google Shape;135;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6" name="Google Shape;136;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37" name="Google Shape;137;p11"/>
          <p:cNvGrpSpPr/>
          <p:nvPr/>
        </p:nvGrpSpPr>
        <p:grpSpPr>
          <a:xfrm>
            <a:off x="1987877" y="4130939"/>
            <a:ext cx="9174717" cy="1146800"/>
            <a:chOff x="1802393" y="3290927"/>
            <a:chExt cx="9174718" cy="2135050"/>
          </a:xfrm>
        </p:grpSpPr>
        <p:grpSp>
          <p:nvGrpSpPr>
            <p:cNvPr id="138" name="Google Shape;138;p11"/>
            <p:cNvGrpSpPr/>
            <p:nvPr/>
          </p:nvGrpSpPr>
          <p:grpSpPr>
            <a:xfrm>
              <a:off x="1802393" y="3322975"/>
              <a:ext cx="94549" cy="2090009"/>
              <a:chOff x="882915" y="2453736"/>
              <a:chExt cx="137162" cy="2999323"/>
            </a:xfrm>
          </p:grpSpPr>
          <p:cxnSp>
            <p:nvCxnSpPr>
              <p:cNvPr id="139" name="Google Shape;139;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40" name="Google Shape;140;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1" name="Google Shape;141;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42" name="Google Shape;142;p11"/>
            <p:cNvGrpSpPr/>
            <p:nvPr/>
          </p:nvGrpSpPr>
          <p:grpSpPr>
            <a:xfrm>
              <a:off x="3269817" y="3322975"/>
              <a:ext cx="94549" cy="2090009"/>
              <a:chOff x="882915" y="2453736"/>
              <a:chExt cx="137162" cy="2999323"/>
            </a:xfrm>
          </p:grpSpPr>
          <p:cxnSp>
            <p:nvCxnSpPr>
              <p:cNvPr id="143" name="Google Shape;143;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44" name="Google Shape;144;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5" name="Google Shape;145;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46" name="Google Shape;146;p11"/>
            <p:cNvGrpSpPr/>
            <p:nvPr/>
          </p:nvGrpSpPr>
          <p:grpSpPr>
            <a:xfrm>
              <a:off x="4822492" y="3325742"/>
              <a:ext cx="97227" cy="2080318"/>
              <a:chOff x="822315" y="2457706"/>
              <a:chExt cx="141047" cy="2985415"/>
            </a:xfrm>
          </p:grpSpPr>
          <p:sp>
            <p:nvSpPr>
              <p:cNvPr id="147" name="Google Shape;147;p11"/>
              <p:cNvSpPr/>
              <p:nvPr/>
            </p:nvSpPr>
            <p:spPr>
              <a:xfrm>
                <a:off x="826201" y="2457706"/>
                <a:ext cx="137161"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8" name="Google Shape;148;p11"/>
              <p:cNvSpPr/>
              <p:nvPr/>
            </p:nvSpPr>
            <p:spPr>
              <a:xfrm>
                <a:off x="822315" y="5305961"/>
                <a:ext cx="137159"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49" name="Google Shape;149;p11"/>
            <p:cNvGrpSpPr/>
            <p:nvPr/>
          </p:nvGrpSpPr>
          <p:grpSpPr>
            <a:xfrm>
              <a:off x="6183996" y="3322975"/>
              <a:ext cx="94549" cy="2090009"/>
              <a:chOff x="882915" y="2453736"/>
              <a:chExt cx="137162" cy="2999323"/>
            </a:xfrm>
          </p:grpSpPr>
          <p:cxnSp>
            <p:nvCxnSpPr>
              <p:cNvPr id="150" name="Google Shape;150;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51" name="Google Shape;151;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2" name="Google Shape;152;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53" name="Google Shape;153;p11"/>
            <p:cNvGrpSpPr/>
            <p:nvPr/>
          </p:nvGrpSpPr>
          <p:grpSpPr>
            <a:xfrm>
              <a:off x="7661962" y="3290927"/>
              <a:ext cx="94549" cy="2090009"/>
              <a:chOff x="882915" y="2453736"/>
              <a:chExt cx="137162" cy="2999323"/>
            </a:xfrm>
          </p:grpSpPr>
          <p:cxnSp>
            <p:nvCxnSpPr>
              <p:cNvPr id="154" name="Google Shape;154;p11"/>
              <p:cNvCxnSpPr/>
              <p:nvPr/>
            </p:nvCxnSpPr>
            <p:spPr>
              <a:xfrm>
                <a:off x="951497" y="2522316"/>
                <a:ext cx="0" cy="2898648"/>
              </a:xfrm>
              <a:prstGeom prst="straightConnector1">
                <a:avLst/>
              </a:prstGeom>
              <a:noFill/>
              <a:ln w="9525" cap="flat" cmpd="sng">
                <a:solidFill>
                  <a:schemeClr val="dk1"/>
                </a:solidFill>
                <a:prstDash val="solid"/>
                <a:round/>
                <a:headEnd type="none" w="sm" len="sm"/>
                <a:tailEnd type="none" w="sm" len="sm"/>
              </a:ln>
            </p:spPr>
          </p:cxnSp>
          <p:sp>
            <p:nvSpPr>
              <p:cNvPr id="155" name="Google Shape;155;p11"/>
              <p:cNvSpPr/>
              <p:nvPr/>
            </p:nvSpPr>
            <p:spPr>
              <a:xfrm>
                <a:off x="882915" y="2453736"/>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6" name="Google Shape;156;p11"/>
              <p:cNvSpPr/>
              <p:nvPr/>
            </p:nvSpPr>
            <p:spPr>
              <a:xfrm>
                <a:off x="882917" y="5315899"/>
                <a:ext cx="137160"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57" name="Google Shape;157;p11"/>
            <p:cNvGrpSpPr/>
            <p:nvPr/>
          </p:nvGrpSpPr>
          <p:grpSpPr>
            <a:xfrm>
              <a:off x="9234800" y="3326623"/>
              <a:ext cx="96464" cy="2087571"/>
              <a:chOff x="1094373" y="2445986"/>
              <a:chExt cx="139940" cy="2995825"/>
            </a:xfrm>
          </p:grpSpPr>
          <p:sp>
            <p:nvSpPr>
              <p:cNvPr id="158" name="Google Shape;158;p11"/>
              <p:cNvSpPr/>
              <p:nvPr/>
            </p:nvSpPr>
            <p:spPr>
              <a:xfrm>
                <a:off x="1094373" y="2445986"/>
                <a:ext cx="137161"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9" name="Google Shape;159;p11"/>
              <p:cNvSpPr/>
              <p:nvPr/>
            </p:nvSpPr>
            <p:spPr>
              <a:xfrm>
                <a:off x="1097153" y="5304652"/>
                <a:ext cx="137160" cy="137159"/>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60" name="Google Shape;160;p11"/>
            <p:cNvGrpSpPr/>
            <p:nvPr/>
          </p:nvGrpSpPr>
          <p:grpSpPr>
            <a:xfrm>
              <a:off x="10866420" y="3316340"/>
              <a:ext cx="110691" cy="2109637"/>
              <a:chOff x="1119448" y="2431229"/>
              <a:chExt cx="160580" cy="3027491"/>
            </a:xfrm>
          </p:grpSpPr>
          <p:cxnSp>
            <p:nvCxnSpPr>
              <p:cNvPr id="161" name="Google Shape;161;p11"/>
              <p:cNvCxnSpPr/>
              <p:nvPr/>
            </p:nvCxnSpPr>
            <p:spPr>
              <a:xfrm>
                <a:off x="1211449" y="2544725"/>
                <a:ext cx="0" cy="694317"/>
              </a:xfrm>
              <a:prstGeom prst="straightConnector1">
                <a:avLst/>
              </a:prstGeom>
              <a:noFill/>
              <a:ln w="9525" cap="flat" cmpd="sng">
                <a:solidFill>
                  <a:schemeClr val="dk1"/>
                </a:solidFill>
                <a:prstDash val="solid"/>
                <a:round/>
                <a:headEnd type="none" w="sm" len="sm"/>
                <a:tailEnd type="none" w="sm" len="sm"/>
              </a:ln>
            </p:spPr>
          </p:cxnSp>
          <p:sp>
            <p:nvSpPr>
              <p:cNvPr id="162" name="Google Shape;162;p11"/>
              <p:cNvSpPr/>
              <p:nvPr/>
            </p:nvSpPr>
            <p:spPr>
              <a:xfrm>
                <a:off x="1142869" y="2431229"/>
                <a:ext cx="137159" cy="137159"/>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3" name="Google Shape;163;p11"/>
              <p:cNvSpPr/>
              <p:nvPr/>
            </p:nvSpPr>
            <p:spPr>
              <a:xfrm>
                <a:off x="1119448" y="5321560"/>
                <a:ext cx="137161" cy="13716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nvGrpSpPr>
          <p:cNvPr id="164" name="Google Shape;164;p11"/>
          <p:cNvGrpSpPr/>
          <p:nvPr/>
        </p:nvGrpSpPr>
        <p:grpSpPr>
          <a:xfrm>
            <a:off x="1558216" y="3659134"/>
            <a:ext cx="10341304" cy="368144"/>
            <a:chOff x="1387895" y="3460726"/>
            <a:chExt cx="10341304" cy="368144"/>
          </a:xfrm>
        </p:grpSpPr>
        <p:sp>
          <p:nvSpPr>
            <p:cNvPr id="165" name="Google Shape;165;p11"/>
            <p:cNvSpPr txBox="1"/>
            <p:nvPr/>
          </p:nvSpPr>
          <p:spPr>
            <a:xfrm>
              <a:off x="1387895" y="347908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192D7"/>
                  </a:solidFill>
                  <a:latin typeface="Arial"/>
                  <a:ea typeface="Arial"/>
                  <a:cs typeface="Arial"/>
                  <a:sym typeface="Arial"/>
                </a:rPr>
                <a:t>2010</a:t>
              </a:r>
              <a:endParaRPr sz="1800" b="1" i="0" u="none" strike="noStrike" cap="none">
                <a:solidFill>
                  <a:srgbClr val="0192D7"/>
                </a:solidFill>
                <a:latin typeface="Arial"/>
                <a:ea typeface="Arial"/>
                <a:cs typeface="Arial"/>
                <a:sym typeface="Arial"/>
              </a:endParaRPr>
            </a:p>
          </p:txBody>
        </p:sp>
        <p:sp>
          <p:nvSpPr>
            <p:cNvPr id="166" name="Google Shape;166;p11"/>
            <p:cNvSpPr txBox="1"/>
            <p:nvPr/>
          </p:nvSpPr>
          <p:spPr>
            <a:xfrm>
              <a:off x="2853944" y="3471330"/>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1A34C"/>
                  </a:solidFill>
                  <a:latin typeface="Arial"/>
                  <a:ea typeface="Arial"/>
                  <a:cs typeface="Arial"/>
                  <a:sym typeface="Arial"/>
                </a:rPr>
                <a:t>2012</a:t>
              </a:r>
              <a:endParaRPr sz="1800" b="1" i="0" u="none" strike="noStrike" cap="none">
                <a:solidFill>
                  <a:srgbClr val="01A34C"/>
                </a:solidFill>
                <a:latin typeface="Arial"/>
                <a:ea typeface="Arial"/>
                <a:cs typeface="Arial"/>
                <a:sym typeface="Arial"/>
              </a:endParaRPr>
            </a:p>
          </p:txBody>
        </p:sp>
        <p:sp>
          <p:nvSpPr>
            <p:cNvPr id="167" name="Google Shape;167;p11"/>
            <p:cNvSpPr txBox="1"/>
            <p:nvPr/>
          </p:nvSpPr>
          <p:spPr>
            <a:xfrm>
              <a:off x="4352910" y="3465548"/>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F37811"/>
                  </a:solidFill>
                  <a:latin typeface="Arial"/>
                  <a:ea typeface="Arial"/>
                  <a:cs typeface="Arial"/>
                  <a:sym typeface="Arial"/>
                </a:rPr>
                <a:t>2014</a:t>
              </a:r>
              <a:endParaRPr sz="1800" b="1" i="0" u="none" strike="noStrike" cap="none">
                <a:solidFill>
                  <a:srgbClr val="F37811"/>
                </a:solidFill>
                <a:latin typeface="Arial"/>
                <a:ea typeface="Arial"/>
                <a:cs typeface="Arial"/>
                <a:sym typeface="Arial"/>
              </a:endParaRPr>
            </a:p>
          </p:txBody>
        </p:sp>
        <p:sp>
          <p:nvSpPr>
            <p:cNvPr id="168" name="Google Shape;168;p11"/>
            <p:cNvSpPr txBox="1"/>
            <p:nvPr/>
          </p:nvSpPr>
          <p:spPr>
            <a:xfrm>
              <a:off x="5786042" y="3479082"/>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AC0035"/>
                  </a:solidFill>
                  <a:latin typeface="Arial"/>
                  <a:ea typeface="Arial"/>
                  <a:cs typeface="Arial"/>
                  <a:sym typeface="Arial"/>
                </a:rPr>
                <a:t>2016</a:t>
              </a:r>
              <a:endParaRPr sz="1800" b="1" i="0" u="none" strike="noStrike" cap="none">
                <a:solidFill>
                  <a:srgbClr val="AC0035"/>
                </a:solidFill>
                <a:latin typeface="Arial"/>
                <a:ea typeface="Arial"/>
                <a:cs typeface="Arial"/>
                <a:sym typeface="Arial"/>
              </a:endParaRPr>
            </a:p>
          </p:txBody>
        </p:sp>
        <p:sp>
          <p:nvSpPr>
            <p:cNvPr id="169" name="Google Shape;169;p11"/>
            <p:cNvSpPr txBox="1"/>
            <p:nvPr/>
          </p:nvSpPr>
          <p:spPr>
            <a:xfrm>
              <a:off x="7229883" y="3460726"/>
              <a:ext cx="957752"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61A842"/>
                  </a:solidFill>
                  <a:latin typeface="Arial"/>
                  <a:ea typeface="Arial"/>
                  <a:cs typeface="Arial"/>
                  <a:sym typeface="Arial"/>
                </a:rPr>
                <a:t>2019</a:t>
              </a:r>
              <a:endParaRPr sz="1800" b="1" i="0" u="none" strike="noStrike" cap="none">
                <a:solidFill>
                  <a:srgbClr val="61A842"/>
                </a:solidFill>
                <a:latin typeface="Arial"/>
                <a:ea typeface="Arial"/>
                <a:cs typeface="Arial"/>
                <a:sym typeface="Arial"/>
              </a:endParaRPr>
            </a:p>
          </p:txBody>
        </p:sp>
        <p:sp>
          <p:nvSpPr>
            <p:cNvPr id="170" name="Google Shape;170;p11"/>
            <p:cNvSpPr txBox="1"/>
            <p:nvPr/>
          </p:nvSpPr>
          <p:spPr>
            <a:xfrm>
              <a:off x="8566324" y="3469002"/>
              <a:ext cx="1542441"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7A7966"/>
                  </a:solidFill>
                  <a:latin typeface="Arial"/>
                  <a:ea typeface="Arial"/>
                  <a:cs typeface="Arial"/>
                  <a:sym typeface="Arial"/>
                </a:rPr>
                <a:t>2022</a:t>
              </a:r>
              <a:endParaRPr/>
            </a:p>
          </p:txBody>
        </p:sp>
        <p:sp>
          <p:nvSpPr>
            <p:cNvPr id="171" name="Google Shape;171;p11"/>
            <p:cNvSpPr txBox="1"/>
            <p:nvPr/>
          </p:nvSpPr>
          <p:spPr>
            <a:xfrm>
              <a:off x="10186758" y="3472197"/>
              <a:ext cx="1542441" cy="3497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F37935"/>
                  </a:solidFill>
                  <a:latin typeface="Arial"/>
                  <a:ea typeface="Arial"/>
                  <a:cs typeface="Arial"/>
                  <a:sym typeface="Arial"/>
                </a:rPr>
                <a:t>2024</a:t>
              </a:r>
              <a:endParaRPr/>
            </a:p>
          </p:txBody>
        </p:sp>
      </p:grpSp>
      <p:sp>
        <p:nvSpPr>
          <p:cNvPr id="172" name="Google Shape;172;p11"/>
          <p:cNvSpPr txBox="1"/>
          <p:nvPr/>
        </p:nvSpPr>
        <p:spPr>
          <a:xfrm>
            <a:off x="10356966" y="4435183"/>
            <a:ext cx="1536933"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rgbClr val="000000"/>
                </a:solidFill>
                <a:latin typeface="Arial"/>
                <a:ea typeface="Arial"/>
                <a:cs typeface="Arial"/>
                <a:sym typeface="Arial"/>
              </a:rPr>
              <a:t>Political Constituencies </a:t>
            </a:r>
            <a:endParaRPr sz="1050" b="1" i="0" u="none" strike="noStrike" cap="none">
              <a:solidFill>
                <a:srgbClr val="000000"/>
              </a:solidFill>
              <a:latin typeface="Arial"/>
              <a:ea typeface="Arial"/>
              <a:cs typeface="Arial"/>
              <a:sym typeface="Arial"/>
            </a:endParaRPr>
          </a:p>
        </p:txBody>
      </p:sp>
      <p:sp>
        <p:nvSpPr>
          <p:cNvPr id="173" name="Google Shape;173;p11"/>
          <p:cNvSpPr txBox="1"/>
          <p:nvPr/>
        </p:nvSpPr>
        <p:spPr>
          <a:xfrm>
            <a:off x="8466669" y="4476645"/>
            <a:ext cx="99421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dirty="0">
                <a:solidFill>
                  <a:srgbClr val="000000"/>
                </a:solidFill>
                <a:latin typeface="Arial"/>
                <a:ea typeface="Arial"/>
                <a:cs typeface="Arial"/>
                <a:sym typeface="Arial"/>
              </a:rPr>
              <a:t>Katchi </a:t>
            </a:r>
            <a:r>
              <a:rPr lang="en-US" sz="1000" b="1" i="0" u="none" strike="noStrike" cap="none" dirty="0" err="1">
                <a:solidFill>
                  <a:srgbClr val="000000"/>
                </a:solidFill>
                <a:latin typeface="Arial"/>
                <a:ea typeface="Arial"/>
                <a:cs typeface="Arial"/>
                <a:sym typeface="Arial"/>
              </a:rPr>
              <a:t>Abadis</a:t>
            </a:r>
            <a:endParaRPr sz="1000" b="1" i="0" u="none" strike="noStrike" cap="none" dirty="0">
              <a:solidFill>
                <a:srgbClr val="000000"/>
              </a:solidFill>
              <a:latin typeface="Arial"/>
              <a:ea typeface="Arial"/>
              <a:cs typeface="Arial"/>
              <a:sym typeface="Arial"/>
            </a:endParaRPr>
          </a:p>
        </p:txBody>
      </p:sp>
      <p:graphicFrame>
        <p:nvGraphicFramePr>
          <p:cNvPr id="174" name="Google Shape;174;p11"/>
          <p:cNvGraphicFramePr/>
          <p:nvPr/>
        </p:nvGraphicFramePr>
        <p:xfrm>
          <a:off x="961289" y="1478033"/>
          <a:ext cx="636850" cy="506730"/>
        </p:xfrm>
        <a:graphic>
          <a:graphicData uri="http://schemas.openxmlformats.org/drawingml/2006/table">
            <a:tbl>
              <a:tblPr>
                <a:noFill/>
                <a:tableStyleId>{52F00543-9EBE-4AE2-90B9-4A6FD998C48B}</a:tableStyleId>
              </a:tblPr>
              <a:tblGrid>
                <a:gridCol w="636850">
                  <a:extLst>
                    <a:ext uri="{9D8B030D-6E8A-4147-A177-3AD203B41FA5}">
                      <a16:colId xmlns:a16="http://schemas.microsoft.com/office/drawing/2014/main" val="20000"/>
                    </a:ext>
                  </a:extLst>
                </a:gridCol>
              </a:tblGrid>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11</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16737</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75" name="Google Shape;175;p11"/>
          <p:cNvGraphicFramePr/>
          <p:nvPr/>
        </p:nvGraphicFramePr>
        <p:xfrm>
          <a:off x="1736119" y="5499580"/>
          <a:ext cx="609400" cy="506730"/>
        </p:xfrm>
        <a:graphic>
          <a:graphicData uri="http://schemas.openxmlformats.org/drawingml/2006/table">
            <a:tbl>
              <a:tblPr>
                <a:noFill/>
                <a:tableStyleId>{52F00543-9EBE-4AE2-90B9-4A6FD998C48B}</a:tableStyleId>
              </a:tblPr>
              <a:tblGrid>
                <a:gridCol w="609400">
                  <a:extLst>
                    <a:ext uri="{9D8B030D-6E8A-4147-A177-3AD203B41FA5}">
                      <a16:colId xmlns:a16="http://schemas.microsoft.com/office/drawing/2014/main" val="20000"/>
                    </a:ext>
                  </a:extLst>
                </a:gridCol>
              </a:tblGrid>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32</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54062</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76" name="Google Shape;176;p11"/>
          <p:cNvGraphicFramePr/>
          <p:nvPr/>
        </p:nvGraphicFramePr>
        <p:xfrm>
          <a:off x="2300784" y="1478033"/>
          <a:ext cx="1040950" cy="506730"/>
        </p:xfrm>
        <a:graphic>
          <a:graphicData uri="http://schemas.openxmlformats.org/drawingml/2006/table">
            <a:tbl>
              <a:tblPr>
                <a:noFill/>
                <a:tableStyleId>{52F00543-9EBE-4AE2-90B9-4A6FD998C48B}</a:tableStyleId>
              </a:tblPr>
              <a:tblGrid>
                <a:gridCol w="1040950">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85</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143826</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77" name="Google Shape;177;p11"/>
          <p:cNvGraphicFramePr/>
          <p:nvPr/>
        </p:nvGraphicFramePr>
        <p:xfrm>
          <a:off x="3182705" y="5504274"/>
          <a:ext cx="781425" cy="506730"/>
        </p:xfrm>
        <a:graphic>
          <a:graphicData uri="http://schemas.openxmlformats.org/drawingml/2006/table">
            <a:tbl>
              <a:tblPr>
                <a:noFill/>
                <a:tableStyleId>{52F00543-9EBE-4AE2-90B9-4A6FD998C48B}</a:tableStyleId>
              </a:tblPr>
              <a:tblGrid>
                <a:gridCol w="78142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136</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244477</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78" name="Google Shape;178;p11"/>
          <p:cNvGraphicFramePr/>
          <p:nvPr/>
        </p:nvGraphicFramePr>
        <p:xfrm>
          <a:off x="3964137" y="1473075"/>
          <a:ext cx="840225" cy="506730"/>
        </p:xfrm>
        <a:graphic>
          <a:graphicData uri="http://schemas.openxmlformats.org/drawingml/2006/table">
            <a:tbl>
              <a:tblPr>
                <a:noFill/>
                <a:tableStyleId>{52F00543-9EBE-4AE2-90B9-4A6FD998C48B}</a:tableStyleId>
              </a:tblPr>
              <a:tblGrid>
                <a:gridCol w="84022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138</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249832</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79" name="Google Shape;179;p11"/>
          <p:cNvGraphicFramePr/>
          <p:nvPr/>
        </p:nvGraphicFramePr>
        <p:xfrm>
          <a:off x="4173707" y="5510111"/>
          <a:ext cx="781275" cy="506730"/>
        </p:xfrm>
        <a:graphic>
          <a:graphicData uri="http://schemas.openxmlformats.org/drawingml/2006/table">
            <a:tbl>
              <a:tblPr>
                <a:noFill/>
                <a:tableStyleId>{52F00543-9EBE-4AE2-90B9-4A6FD998C48B}</a:tableStyleId>
              </a:tblPr>
              <a:tblGrid>
                <a:gridCol w="7812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144</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251694</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0" name="Google Shape;180;p11"/>
          <p:cNvGraphicFramePr/>
          <p:nvPr/>
        </p:nvGraphicFramePr>
        <p:xfrm>
          <a:off x="5377641" y="1480255"/>
          <a:ext cx="731950" cy="506730"/>
        </p:xfrm>
        <a:graphic>
          <a:graphicData uri="http://schemas.openxmlformats.org/drawingml/2006/table">
            <a:tbl>
              <a:tblPr>
                <a:noFill/>
                <a:tableStyleId>{52F00543-9EBE-4AE2-90B9-4A6FD998C48B}</a:tableStyleId>
              </a:tblPr>
              <a:tblGrid>
                <a:gridCol w="731950">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167</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273378</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1" name="Google Shape;181;p11"/>
          <p:cNvGraphicFramePr/>
          <p:nvPr/>
        </p:nvGraphicFramePr>
        <p:xfrm>
          <a:off x="6044523" y="5490714"/>
          <a:ext cx="781425" cy="506730"/>
        </p:xfrm>
        <a:graphic>
          <a:graphicData uri="http://schemas.openxmlformats.org/drawingml/2006/table">
            <a:tbl>
              <a:tblPr>
                <a:noFill/>
                <a:tableStyleId>{52F00543-9EBE-4AE2-90B9-4A6FD998C48B}</a:tableStyleId>
              </a:tblPr>
              <a:tblGrid>
                <a:gridCol w="78142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144</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255269</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2" name="Google Shape;182;p11"/>
          <p:cNvGraphicFramePr/>
          <p:nvPr/>
        </p:nvGraphicFramePr>
        <p:xfrm>
          <a:off x="6849721" y="1476160"/>
          <a:ext cx="887875" cy="506730"/>
        </p:xfrm>
        <a:graphic>
          <a:graphicData uri="http://schemas.openxmlformats.org/drawingml/2006/table">
            <a:tbl>
              <a:tblPr>
                <a:noFill/>
                <a:tableStyleId>{52F00543-9EBE-4AE2-90B9-4A6FD998C48B}</a:tableStyleId>
              </a:tblPr>
              <a:tblGrid>
                <a:gridCol w="8878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175</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273657</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3" name="Google Shape;183;p11"/>
          <p:cNvGraphicFramePr/>
          <p:nvPr/>
        </p:nvGraphicFramePr>
        <p:xfrm>
          <a:off x="7588993" y="5490714"/>
          <a:ext cx="768975" cy="506730"/>
        </p:xfrm>
        <a:graphic>
          <a:graphicData uri="http://schemas.openxmlformats.org/drawingml/2006/table">
            <a:tbl>
              <a:tblPr>
                <a:noFill/>
                <a:tableStyleId>{52F00543-9EBE-4AE2-90B9-4A6FD998C48B}</a:tableStyleId>
              </a:tblPr>
              <a:tblGrid>
                <a:gridCol w="7689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175</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286293</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4" name="Google Shape;184;p11"/>
          <p:cNvGraphicFramePr/>
          <p:nvPr>
            <p:extLst>
              <p:ext uri="{D42A27DB-BD31-4B8C-83A1-F6EECF244321}">
                <p14:modId xmlns:p14="http://schemas.microsoft.com/office/powerpoint/2010/main" val="3375060842"/>
              </p:ext>
            </p:extLst>
          </p:nvPr>
        </p:nvGraphicFramePr>
        <p:xfrm>
          <a:off x="7871827" y="1534035"/>
          <a:ext cx="770875" cy="384810"/>
        </p:xfrm>
        <a:graphic>
          <a:graphicData uri="http://schemas.openxmlformats.org/drawingml/2006/table">
            <a:tbl>
              <a:tblPr>
                <a:noFill/>
                <a:tableStyleId>{52F00543-9EBE-4AE2-90B9-4A6FD998C48B}</a:tableStyleId>
              </a:tblPr>
              <a:tblGrid>
                <a:gridCol w="7708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200" b="1" u="none" strike="noStrike" cap="none" dirty="0">
                          <a:solidFill>
                            <a:srgbClr val="0070C0"/>
                          </a:solidFill>
                        </a:rPr>
                        <a:t>174</a:t>
                      </a:r>
                      <a:endParaRPr sz="12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200" b="1" u="none" strike="noStrike" cap="none" dirty="0">
                          <a:solidFill>
                            <a:srgbClr val="0070C0"/>
                          </a:solidFill>
                        </a:rPr>
                        <a:t>287570</a:t>
                      </a:r>
                      <a:endParaRPr sz="12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5" name="Google Shape;185;p11"/>
          <p:cNvGraphicFramePr/>
          <p:nvPr/>
        </p:nvGraphicFramePr>
        <p:xfrm>
          <a:off x="8559233" y="5504274"/>
          <a:ext cx="888725" cy="506730"/>
        </p:xfrm>
        <a:graphic>
          <a:graphicData uri="http://schemas.openxmlformats.org/drawingml/2006/table">
            <a:tbl>
              <a:tblPr>
                <a:noFill/>
                <a:tableStyleId>{52F00543-9EBE-4AE2-90B9-4A6FD998C48B}</a:tableStyleId>
              </a:tblPr>
              <a:tblGrid>
                <a:gridCol w="88872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37</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2622</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6" name="Google Shape;186;p11"/>
          <p:cNvGraphicFramePr/>
          <p:nvPr/>
        </p:nvGraphicFramePr>
        <p:xfrm>
          <a:off x="9584873" y="1473075"/>
          <a:ext cx="1067150" cy="506730"/>
        </p:xfrm>
        <a:graphic>
          <a:graphicData uri="http://schemas.openxmlformats.org/drawingml/2006/table">
            <a:tbl>
              <a:tblPr>
                <a:noFill/>
                <a:tableStyleId>{52F00543-9EBE-4AE2-90B9-4A6FD998C48B}</a:tableStyleId>
              </a:tblPr>
              <a:tblGrid>
                <a:gridCol w="1067150">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171</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272370</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7" name="Google Shape;187;p11"/>
          <p:cNvGraphicFramePr/>
          <p:nvPr/>
        </p:nvGraphicFramePr>
        <p:xfrm>
          <a:off x="10652029" y="5498082"/>
          <a:ext cx="946800" cy="506730"/>
        </p:xfrm>
        <a:graphic>
          <a:graphicData uri="http://schemas.openxmlformats.org/drawingml/2006/table">
            <a:tbl>
              <a:tblPr>
                <a:noFill/>
                <a:tableStyleId>{52F00543-9EBE-4AE2-90B9-4A6FD998C48B}</a:tableStyleId>
              </a:tblPr>
              <a:tblGrid>
                <a:gridCol w="946800">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8</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a:solidFill>
                            <a:srgbClr val="0070C0"/>
                          </a:solidFill>
                        </a:rPr>
                        <a:t>19651</a:t>
                      </a:r>
                      <a:endParaRPr sz="1600" b="1" i="0" u="none" strike="noStrike" cap="none">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88" name="Google Shape;188;p11"/>
          <p:cNvGraphicFramePr/>
          <p:nvPr/>
        </p:nvGraphicFramePr>
        <p:xfrm>
          <a:off x="134361" y="1436571"/>
          <a:ext cx="638300" cy="536700"/>
        </p:xfrm>
        <a:graphic>
          <a:graphicData uri="http://schemas.openxmlformats.org/drawingml/2006/table">
            <a:tbl>
              <a:tblPr>
                <a:noFill/>
                <a:tableStyleId>{52F00543-9EBE-4AE2-90B9-4A6FD998C48B}</a:tableStyleId>
              </a:tblPr>
              <a:tblGrid>
                <a:gridCol w="638300">
                  <a:extLst>
                    <a:ext uri="{9D8B030D-6E8A-4147-A177-3AD203B41FA5}">
                      <a16:colId xmlns:a16="http://schemas.microsoft.com/office/drawing/2014/main" val="20000"/>
                    </a:ext>
                  </a:extLst>
                </a:gridCol>
              </a:tblGrid>
              <a:tr h="268350">
                <a:tc>
                  <a:txBody>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Districts</a:t>
                      </a:r>
                      <a:endParaRPr/>
                    </a:p>
                  </a:txBody>
                  <a:tcPr marL="9525" marR="9525" marT="9525" marB="0" anchor="b"/>
                </a:tc>
                <a:extLst>
                  <a:ext uri="{0D108BD9-81ED-4DB2-BD59-A6C34878D82A}">
                    <a16:rowId xmlns:a16="http://schemas.microsoft.com/office/drawing/2014/main" val="10000"/>
                  </a:ext>
                </a:extLst>
              </a:tr>
              <a:tr h="268350">
                <a:tc>
                  <a:txBody>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Children</a:t>
                      </a:r>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190" name="Google Shape;190;p11"/>
          <p:cNvGraphicFramePr/>
          <p:nvPr/>
        </p:nvGraphicFramePr>
        <p:xfrm>
          <a:off x="134361" y="5456194"/>
          <a:ext cx="638300" cy="536700"/>
        </p:xfrm>
        <a:graphic>
          <a:graphicData uri="http://schemas.openxmlformats.org/drawingml/2006/table">
            <a:tbl>
              <a:tblPr>
                <a:noFill/>
                <a:tableStyleId>{52F00543-9EBE-4AE2-90B9-4A6FD998C48B}</a:tableStyleId>
              </a:tblPr>
              <a:tblGrid>
                <a:gridCol w="638300">
                  <a:extLst>
                    <a:ext uri="{9D8B030D-6E8A-4147-A177-3AD203B41FA5}">
                      <a16:colId xmlns:a16="http://schemas.microsoft.com/office/drawing/2014/main" val="20000"/>
                    </a:ext>
                  </a:extLst>
                </a:gridCol>
              </a:tblGrid>
              <a:tr h="268350">
                <a:tc>
                  <a:txBody>
                    <a:bodyPr/>
                    <a:lstStyle/>
                    <a:p>
                      <a:pPr marL="0" marR="0" lvl="0" indent="0" algn="ctr" rtl="0">
                        <a:lnSpc>
                          <a:spcPct val="100000"/>
                        </a:lnSpc>
                        <a:spcBef>
                          <a:spcPts val="0"/>
                        </a:spcBef>
                        <a:spcAft>
                          <a:spcPts val="0"/>
                        </a:spcAft>
                        <a:buNone/>
                      </a:pPr>
                      <a:r>
                        <a:rPr lang="en-US" sz="1200" b="1" i="0" u="none" strike="noStrike" cap="none" dirty="0">
                          <a:solidFill>
                            <a:schemeClr val="dk1"/>
                          </a:solidFill>
                          <a:latin typeface="Arial"/>
                          <a:ea typeface="Arial"/>
                          <a:cs typeface="Arial"/>
                          <a:sym typeface="Arial"/>
                        </a:rPr>
                        <a:t>Districts</a:t>
                      </a:r>
                      <a:endParaRPr dirty="0"/>
                    </a:p>
                  </a:txBody>
                  <a:tcPr marL="9525" marR="9525" marT="9525" marB="0" anchor="b"/>
                </a:tc>
                <a:extLst>
                  <a:ext uri="{0D108BD9-81ED-4DB2-BD59-A6C34878D82A}">
                    <a16:rowId xmlns:a16="http://schemas.microsoft.com/office/drawing/2014/main" val="10000"/>
                  </a:ext>
                </a:extLst>
              </a:tr>
              <a:tr h="268350">
                <a:tc>
                  <a:txBody>
                    <a:bodyPr/>
                    <a:lstStyle/>
                    <a:p>
                      <a:pPr marL="0" marR="0" lvl="0" indent="0" algn="ctr" rtl="0">
                        <a:lnSpc>
                          <a:spcPct val="100000"/>
                        </a:lnSpc>
                        <a:spcBef>
                          <a:spcPts val="0"/>
                        </a:spcBef>
                        <a:spcAft>
                          <a:spcPts val="0"/>
                        </a:spcAft>
                        <a:buNone/>
                      </a:pPr>
                      <a:r>
                        <a:rPr lang="en-US" sz="1200" b="1" i="0" u="none" strike="noStrike" cap="none" dirty="0">
                          <a:solidFill>
                            <a:schemeClr val="dk1"/>
                          </a:solidFill>
                          <a:latin typeface="Arial"/>
                          <a:ea typeface="Arial"/>
                          <a:cs typeface="Arial"/>
                          <a:sym typeface="Arial"/>
                        </a:rPr>
                        <a:t>Children</a:t>
                      </a:r>
                      <a:endParaRPr dirty="0"/>
                    </a:p>
                  </a:txBody>
                  <a:tcPr marL="9525" marR="9525" marT="9525" marB="0" anchor="b"/>
                </a:tc>
                <a:extLst>
                  <a:ext uri="{0D108BD9-81ED-4DB2-BD59-A6C34878D82A}">
                    <a16:rowId xmlns:a16="http://schemas.microsoft.com/office/drawing/2014/main" val="10001"/>
                  </a:ext>
                </a:extLst>
              </a:tr>
            </a:tbl>
          </a:graphicData>
        </a:graphic>
      </p:graphicFrame>
      <p:cxnSp>
        <p:nvCxnSpPr>
          <p:cNvPr id="191" name="Google Shape;191;p11"/>
          <p:cNvCxnSpPr/>
          <p:nvPr/>
        </p:nvCxnSpPr>
        <p:spPr>
          <a:xfrm rot="10800000" flipH="1">
            <a:off x="34501" y="5753243"/>
            <a:ext cx="11572617" cy="10483"/>
          </a:xfrm>
          <a:prstGeom prst="straightConnector1">
            <a:avLst/>
          </a:prstGeom>
          <a:noFill/>
          <a:ln w="9525" cap="flat" cmpd="sng">
            <a:solidFill>
              <a:srgbClr val="3E6EC2"/>
            </a:solidFill>
            <a:prstDash val="solid"/>
            <a:round/>
            <a:headEnd type="none" w="sm" len="sm"/>
            <a:tailEnd type="none" w="sm" len="sm"/>
          </a:ln>
        </p:spPr>
      </p:cxnSp>
      <p:pic>
        <p:nvPicPr>
          <p:cNvPr id="192" name="Google Shape;192;p11"/>
          <p:cNvPicPr preferRelativeResize="0"/>
          <p:nvPr/>
        </p:nvPicPr>
        <p:blipFill rotWithShape="1">
          <a:blip r:embed="rId3">
            <a:alphaModFix/>
          </a:blip>
          <a:srcRect l="82312" r="8854" b="-97675"/>
          <a:stretch/>
        </p:blipFill>
        <p:spPr>
          <a:xfrm>
            <a:off x="8184290" y="1005384"/>
            <a:ext cx="781432" cy="624872"/>
          </a:xfrm>
          <a:prstGeom prst="rect">
            <a:avLst/>
          </a:prstGeom>
          <a:noFill/>
          <a:ln>
            <a:noFill/>
          </a:ln>
        </p:spPr>
      </p:pic>
      <p:pic>
        <p:nvPicPr>
          <p:cNvPr id="193" name="Google Shape;193;p11"/>
          <p:cNvPicPr preferRelativeResize="0"/>
          <p:nvPr/>
        </p:nvPicPr>
        <p:blipFill rotWithShape="1">
          <a:blip r:embed="rId4">
            <a:alphaModFix/>
          </a:blip>
          <a:srcRect/>
          <a:stretch/>
        </p:blipFill>
        <p:spPr>
          <a:xfrm>
            <a:off x="9762824" y="1030500"/>
            <a:ext cx="711253" cy="316113"/>
          </a:xfrm>
          <a:prstGeom prst="rect">
            <a:avLst/>
          </a:prstGeom>
          <a:noFill/>
          <a:ln>
            <a:noFill/>
          </a:ln>
        </p:spPr>
      </p:pic>
      <p:pic>
        <p:nvPicPr>
          <p:cNvPr id="194" name="Google Shape;194;p11"/>
          <p:cNvPicPr preferRelativeResize="0"/>
          <p:nvPr/>
        </p:nvPicPr>
        <p:blipFill rotWithShape="1">
          <a:blip r:embed="rId3">
            <a:alphaModFix/>
          </a:blip>
          <a:srcRect l="64398" t="-2169" r="26768" b="-95507"/>
          <a:stretch/>
        </p:blipFill>
        <p:spPr>
          <a:xfrm>
            <a:off x="6884525" y="1020772"/>
            <a:ext cx="781432" cy="624872"/>
          </a:xfrm>
          <a:prstGeom prst="rect">
            <a:avLst/>
          </a:prstGeom>
          <a:noFill/>
          <a:ln>
            <a:noFill/>
          </a:ln>
        </p:spPr>
      </p:pic>
      <p:pic>
        <p:nvPicPr>
          <p:cNvPr id="195" name="Google Shape;195;p11"/>
          <p:cNvPicPr preferRelativeResize="0"/>
          <p:nvPr/>
        </p:nvPicPr>
        <p:blipFill rotWithShape="1">
          <a:blip r:embed="rId5">
            <a:alphaModFix/>
          </a:blip>
          <a:srcRect l="10548" t="11110" r="11563" b="23982"/>
          <a:stretch/>
        </p:blipFill>
        <p:spPr>
          <a:xfrm>
            <a:off x="5427509" y="1034569"/>
            <a:ext cx="662083" cy="310349"/>
          </a:xfrm>
          <a:prstGeom prst="rect">
            <a:avLst/>
          </a:prstGeom>
          <a:noFill/>
          <a:ln>
            <a:noFill/>
          </a:ln>
        </p:spPr>
      </p:pic>
      <p:pic>
        <p:nvPicPr>
          <p:cNvPr id="196" name="Google Shape;196;p11"/>
          <p:cNvPicPr preferRelativeResize="0"/>
          <p:nvPr/>
        </p:nvPicPr>
        <p:blipFill rotWithShape="1">
          <a:blip r:embed="rId3">
            <a:alphaModFix/>
          </a:blip>
          <a:srcRect l="36629" t="-7897" r="54537" b="-89777"/>
          <a:stretch/>
        </p:blipFill>
        <p:spPr>
          <a:xfrm>
            <a:off x="3989055" y="1020772"/>
            <a:ext cx="781432" cy="624872"/>
          </a:xfrm>
          <a:prstGeom prst="rect">
            <a:avLst/>
          </a:prstGeom>
          <a:noFill/>
          <a:ln>
            <a:noFill/>
          </a:ln>
        </p:spPr>
      </p:pic>
      <p:pic>
        <p:nvPicPr>
          <p:cNvPr id="197" name="Google Shape;197;p11"/>
          <p:cNvPicPr preferRelativeResize="0"/>
          <p:nvPr/>
        </p:nvPicPr>
        <p:blipFill rotWithShape="1">
          <a:blip r:embed="rId3">
            <a:alphaModFix/>
          </a:blip>
          <a:srcRect l="17252" t="-22792" r="73914" b="-74883"/>
          <a:stretch/>
        </p:blipFill>
        <p:spPr>
          <a:xfrm>
            <a:off x="2427322" y="1010633"/>
            <a:ext cx="781432" cy="624872"/>
          </a:xfrm>
          <a:prstGeom prst="rect">
            <a:avLst/>
          </a:prstGeom>
          <a:noFill/>
          <a:ln>
            <a:noFill/>
          </a:ln>
        </p:spPr>
      </p:pic>
      <p:pic>
        <p:nvPicPr>
          <p:cNvPr id="198" name="Google Shape;198;p11"/>
          <p:cNvPicPr preferRelativeResize="0"/>
          <p:nvPr/>
        </p:nvPicPr>
        <p:blipFill rotWithShape="1">
          <a:blip r:embed="rId3">
            <a:alphaModFix/>
          </a:blip>
          <a:srcRect l="-559" t="-23626" r="91725" b="-74048"/>
          <a:stretch/>
        </p:blipFill>
        <p:spPr>
          <a:xfrm>
            <a:off x="905294" y="991347"/>
            <a:ext cx="781432" cy="624872"/>
          </a:xfrm>
          <a:prstGeom prst="rect">
            <a:avLst/>
          </a:prstGeom>
          <a:noFill/>
          <a:ln>
            <a:noFill/>
          </a:ln>
        </p:spPr>
      </p:pic>
      <p:pic>
        <p:nvPicPr>
          <p:cNvPr id="199" name="Google Shape;199;p11"/>
          <p:cNvPicPr preferRelativeResize="0"/>
          <p:nvPr/>
        </p:nvPicPr>
        <p:blipFill rotWithShape="1">
          <a:blip r:embed="rId3">
            <a:alphaModFix/>
          </a:blip>
          <a:srcRect l="8495" t="-3426" r="82671" b="-94250"/>
          <a:stretch/>
        </p:blipFill>
        <p:spPr>
          <a:xfrm>
            <a:off x="1598145" y="6193644"/>
            <a:ext cx="781432" cy="624872"/>
          </a:xfrm>
          <a:prstGeom prst="rect">
            <a:avLst/>
          </a:prstGeom>
          <a:noFill/>
          <a:ln>
            <a:noFill/>
          </a:ln>
        </p:spPr>
      </p:pic>
      <p:pic>
        <p:nvPicPr>
          <p:cNvPr id="200" name="Google Shape;200;p11"/>
          <p:cNvPicPr preferRelativeResize="0"/>
          <p:nvPr/>
        </p:nvPicPr>
        <p:blipFill rotWithShape="1">
          <a:blip r:embed="rId3">
            <a:alphaModFix/>
          </a:blip>
          <a:srcRect l="26294" t="-9319" r="64872" b="-88356"/>
          <a:stretch/>
        </p:blipFill>
        <p:spPr>
          <a:xfrm>
            <a:off x="3182705" y="6193644"/>
            <a:ext cx="781432" cy="624872"/>
          </a:xfrm>
          <a:prstGeom prst="rect">
            <a:avLst/>
          </a:prstGeom>
          <a:noFill/>
          <a:ln>
            <a:noFill/>
          </a:ln>
        </p:spPr>
      </p:pic>
      <p:pic>
        <p:nvPicPr>
          <p:cNvPr id="201" name="Google Shape;201;p11"/>
          <p:cNvPicPr preferRelativeResize="0"/>
          <p:nvPr/>
        </p:nvPicPr>
        <p:blipFill rotWithShape="1">
          <a:blip r:embed="rId3">
            <a:alphaModFix/>
          </a:blip>
          <a:srcRect l="46117" t="-24300" r="45049" b="-73375"/>
          <a:stretch/>
        </p:blipFill>
        <p:spPr>
          <a:xfrm>
            <a:off x="4680516" y="6123557"/>
            <a:ext cx="781432" cy="624872"/>
          </a:xfrm>
          <a:prstGeom prst="rect">
            <a:avLst/>
          </a:prstGeom>
          <a:noFill/>
          <a:ln>
            <a:noFill/>
          </a:ln>
        </p:spPr>
      </p:pic>
      <p:pic>
        <p:nvPicPr>
          <p:cNvPr id="202" name="Google Shape;202;p11"/>
          <p:cNvPicPr preferRelativeResize="0"/>
          <p:nvPr/>
        </p:nvPicPr>
        <p:blipFill rotWithShape="1">
          <a:blip r:embed="rId3">
            <a:alphaModFix/>
          </a:blip>
          <a:srcRect l="55506" t="-21009" r="35660" b="-76666"/>
          <a:stretch/>
        </p:blipFill>
        <p:spPr>
          <a:xfrm>
            <a:off x="6044523" y="6123557"/>
            <a:ext cx="781432" cy="624872"/>
          </a:xfrm>
          <a:prstGeom prst="rect">
            <a:avLst/>
          </a:prstGeom>
          <a:noFill/>
          <a:ln>
            <a:noFill/>
          </a:ln>
        </p:spPr>
      </p:pic>
      <p:pic>
        <p:nvPicPr>
          <p:cNvPr id="203" name="Google Shape;203;p11"/>
          <p:cNvPicPr preferRelativeResize="0"/>
          <p:nvPr/>
        </p:nvPicPr>
        <p:blipFill rotWithShape="1">
          <a:blip r:embed="rId3">
            <a:alphaModFix/>
          </a:blip>
          <a:srcRect l="72890" t="-39581" r="18276" b="-58095"/>
          <a:stretch/>
        </p:blipFill>
        <p:spPr>
          <a:xfrm>
            <a:off x="7623190" y="6039126"/>
            <a:ext cx="781432" cy="624872"/>
          </a:xfrm>
          <a:prstGeom prst="rect">
            <a:avLst/>
          </a:prstGeom>
          <a:noFill/>
          <a:ln>
            <a:noFill/>
          </a:ln>
        </p:spPr>
      </p:pic>
      <p:pic>
        <p:nvPicPr>
          <p:cNvPr id="204" name="Google Shape;204;p11"/>
          <p:cNvPicPr preferRelativeResize="0"/>
          <p:nvPr/>
        </p:nvPicPr>
        <p:blipFill rotWithShape="1">
          <a:blip r:embed="rId3">
            <a:alphaModFix/>
          </a:blip>
          <a:srcRect l="91853" t="-34016" r="-688" b="-63659"/>
          <a:stretch/>
        </p:blipFill>
        <p:spPr>
          <a:xfrm>
            <a:off x="9102820" y="6053990"/>
            <a:ext cx="781432" cy="624872"/>
          </a:xfrm>
          <a:prstGeom prst="rect">
            <a:avLst/>
          </a:prstGeom>
          <a:noFill/>
          <a:ln>
            <a:noFill/>
          </a:ln>
        </p:spPr>
      </p:pic>
      <p:pic>
        <p:nvPicPr>
          <p:cNvPr id="205" name="Google Shape;205;p11"/>
          <p:cNvPicPr preferRelativeResize="0"/>
          <p:nvPr/>
        </p:nvPicPr>
        <p:blipFill rotWithShape="1">
          <a:blip r:embed="rId6">
            <a:alphaModFix/>
          </a:blip>
          <a:srcRect/>
          <a:stretch/>
        </p:blipFill>
        <p:spPr>
          <a:xfrm>
            <a:off x="10759553" y="6123557"/>
            <a:ext cx="731761" cy="326957"/>
          </a:xfrm>
          <a:prstGeom prst="rect">
            <a:avLst/>
          </a:prstGeom>
          <a:noFill/>
          <a:ln>
            <a:noFill/>
          </a:ln>
        </p:spPr>
      </p:pic>
      <p:sp>
        <p:nvSpPr>
          <p:cNvPr id="206" name="Google Shape;206;p11"/>
          <p:cNvSpPr txBox="1"/>
          <p:nvPr/>
        </p:nvSpPr>
        <p:spPr>
          <a:xfrm>
            <a:off x="1150070" y="131975"/>
            <a:ext cx="508735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000000"/>
                </a:solidFill>
                <a:latin typeface="Arial"/>
                <a:ea typeface="Arial"/>
                <a:cs typeface="Arial"/>
                <a:sym typeface="Arial"/>
              </a:rPr>
              <a:t>ASER SURVEYS 2008-2024</a:t>
            </a:r>
            <a:endParaRPr dirty="0"/>
          </a:p>
        </p:txBody>
      </p:sp>
      <p:sp>
        <p:nvSpPr>
          <p:cNvPr id="207" name="Google Shape;207;p11"/>
          <p:cNvSpPr txBox="1"/>
          <p:nvPr/>
        </p:nvSpPr>
        <p:spPr>
          <a:xfrm>
            <a:off x="4428261" y="6506080"/>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08" name="Google Shape;208;p11"/>
          <p:cNvSpPr txBox="1"/>
          <p:nvPr/>
        </p:nvSpPr>
        <p:spPr>
          <a:xfrm>
            <a:off x="5113830" y="794900"/>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09" name="Google Shape;209;p11"/>
          <p:cNvSpPr txBox="1"/>
          <p:nvPr/>
        </p:nvSpPr>
        <p:spPr>
          <a:xfrm>
            <a:off x="5832025" y="6506486"/>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10" name="Google Shape;210;p11"/>
          <p:cNvSpPr txBox="1"/>
          <p:nvPr/>
        </p:nvSpPr>
        <p:spPr>
          <a:xfrm>
            <a:off x="6596271" y="780112"/>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11" name="Google Shape;211;p11"/>
          <p:cNvSpPr txBox="1"/>
          <p:nvPr/>
        </p:nvSpPr>
        <p:spPr>
          <a:xfrm>
            <a:off x="7329836" y="6504863"/>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12" name="Google Shape;212;p11"/>
          <p:cNvSpPr txBox="1"/>
          <p:nvPr/>
        </p:nvSpPr>
        <p:spPr>
          <a:xfrm>
            <a:off x="7937999" y="773263"/>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dirty="0">
                <a:solidFill>
                  <a:srgbClr val="000000"/>
                </a:solidFill>
                <a:latin typeface="Arial"/>
                <a:ea typeface="Arial"/>
                <a:cs typeface="Arial"/>
                <a:sym typeface="Arial"/>
              </a:rPr>
              <a:t>Disability inclusive</a:t>
            </a:r>
            <a:endParaRPr dirty="0"/>
          </a:p>
        </p:txBody>
      </p:sp>
      <p:sp>
        <p:nvSpPr>
          <p:cNvPr id="213" name="Google Shape;213;p11"/>
          <p:cNvSpPr txBox="1"/>
          <p:nvPr/>
        </p:nvSpPr>
        <p:spPr>
          <a:xfrm>
            <a:off x="9493536" y="768431"/>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14" name="Google Shape;214;p11"/>
          <p:cNvSpPr txBox="1"/>
          <p:nvPr/>
        </p:nvSpPr>
        <p:spPr>
          <a:xfrm>
            <a:off x="10474077" y="6499442"/>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sp>
        <p:nvSpPr>
          <p:cNvPr id="215" name="Google Shape;215;p11"/>
          <p:cNvSpPr txBox="1"/>
          <p:nvPr/>
        </p:nvSpPr>
        <p:spPr>
          <a:xfrm>
            <a:off x="8860517" y="6499442"/>
            <a:ext cx="139254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Disability inclusive</a:t>
            </a:r>
            <a:endParaRPr/>
          </a:p>
        </p:txBody>
      </p:sp>
      <p:cxnSp>
        <p:nvCxnSpPr>
          <p:cNvPr id="216" name="Google Shape;216;p11"/>
          <p:cNvCxnSpPr>
            <a:endCxn id="173" idx="0"/>
          </p:cNvCxnSpPr>
          <p:nvPr/>
        </p:nvCxnSpPr>
        <p:spPr>
          <a:xfrm>
            <a:off x="8963778" y="4175445"/>
            <a:ext cx="0" cy="301200"/>
          </a:xfrm>
          <a:prstGeom prst="straightConnector1">
            <a:avLst/>
          </a:prstGeom>
          <a:noFill/>
          <a:ln w="9525" cap="flat" cmpd="sng">
            <a:solidFill>
              <a:schemeClr val="dk1"/>
            </a:solidFill>
            <a:prstDash val="solid"/>
            <a:round/>
            <a:headEnd type="none" w="sm" len="sm"/>
            <a:tailEnd type="none" w="sm" len="sm"/>
          </a:ln>
        </p:spPr>
      </p:cxnSp>
      <p:graphicFrame>
        <p:nvGraphicFramePr>
          <p:cNvPr id="217" name="Google Shape;217;p11"/>
          <p:cNvGraphicFramePr/>
          <p:nvPr/>
        </p:nvGraphicFramePr>
        <p:xfrm>
          <a:off x="9535563" y="5516621"/>
          <a:ext cx="888725" cy="506730"/>
        </p:xfrm>
        <a:graphic>
          <a:graphicData uri="http://schemas.openxmlformats.org/drawingml/2006/table">
            <a:tbl>
              <a:tblPr>
                <a:noFill/>
                <a:tableStyleId>{52F00543-9EBE-4AE2-90B9-4A6FD998C48B}</a:tableStyleId>
              </a:tblPr>
              <a:tblGrid>
                <a:gridCol w="888725">
                  <a:extLst>
                    <a:ext uri="{9D8B030D-6E8A-4147-A177-3AD203B41FA5}">
                      <a16:colId xmlns:a16="http://schemas.microsoft.com/office/drawing/2014/main" val="20000"/>
                    </a:ext>
                  </a:extLst>
                </a:gridCol>
              </a:tblGrid>
              <a:tr h="92175">
                <a:tc>
                  <a:txBody>
                    <a:bodyPr/>
                    <a:lstStyle/>
                    <a:p>
                      <a:pPr marL="0" marR="0" lvl="0" indent="0" algn="ctr" rtl="0">
                        <a:lnSpc>
                          <a:spcPct val="100000"/>
                        </a:lnSpc>
                        <a:spcBef>
                          <a:spcPts val="0"/>
                        </a:spcBef>
                        <a:spcAft>
                          <a:spcPts val="0"/>
                        </a:spcAft>
                        <a:buNone/>
                      </a:pPr>
                      <a:r>
                        <a:rPr lang="en-US" sz="1600" b="1" u="none" strike="noStrike" cap="none" dirty="0">
                          <a:solidFill>
                            <a:srgbClr val="0070C0"/>
                          </a:solidFill>
                        </a:rPr>
                        <a:t>4</a:t>
                      </a:r>
                      <a:endParaRPr sz="16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600" b="1" u="none" strike="noStrike" cap="none" dirty="0">
                          <a:solidFill>
                            <a:srgbClr val="0070C0"/>
                          </a:solidFill>
                        </a:rPr>
                        <a:t>7293</a:t>
                      </a:r>
                      <a:endParaRPr sz="16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cxnSp>
        <p:nvCxnSpPr>
          <p:cNvPr id="218" name="Google Shape;218;p11"/>
          <p:cNvCxnSpPr/>
          <p:nvPr/>
        </p:nvCxnSpPr>
        <p:spPr>
          <a:xfrm>
            <a:off x="9956169" y="4175309"/>
            <a:ext cx="0" cy="259874"/>
          </a:xfrm>
          <a:prstGeom prst="straightConnector1">
            <a:avLst/>
          </a:prstGeom>
          <a:noFill/>
          <a:ln w="9525" cap="flat" cmpd="sng">
            <a:solidFill>
              <a:schemeClr val="dk1"/>
            </a:solidFill>
            <a:prstDash val="solid"/>
            <a:round/>
            <a:headEnd type="none" w="sm" len="sm"/>
            <a:tailEnd type="none" w="sm" len="sm"/>
          </a:ln>
        </p:spPr>
      </p:cxnSp>
      <p:cxnSp>
        <p:nvCxnSpPr>
          <p:cNvPr id="219" name="Google Shape;219;p11"/>
          <p:cNvCxnSpPr>
            <a:stCxn id="158" idx="2"/>
          </p:cNvCxnSpPr>
          <p:nvPr/>
        </p:nvCxnSpPr>
        <p:spPr>
          <a:xfrm rot="10800000">
            <a:off x="8963683" y="4175181"/>
            <a:ext cx="456600" cy="600"/>
          </a:xfrm>
          <a:prstGeom prst="straightConnector1">
            <a:avLst/>
          </a:prstGeom>
          <a:noFill/>
          <a:ln w="9525" cap="flat" cmpd="sng">
            <a:solidFill>
              <a:schemeClr val="dk1"/>
            </a:solidFill>
            <a:prstDash val="solid"/>
            <a:round/>
            <a:headEnd type="none" w="sm" len="sm"/>
            <a:tailEnd type="none" w="sm" len="sm"/>
          </a:ln>
        </p:spPr>
      </p:cxnSp>
      <p:cxnSp>
        <p:nvCxnSpPr>
          <p:cNvPr id="220" name="Google Shape;220;p11"/>
          <p:cNvCxnSpPr>
            <a:endCxn id="158" idx="6"/>
          </p:cNvCxnSpPr>
          <p:nvPr/>
        </p:nvCxnSpPr>
        <p:spPr>
          <a:xfrm flipH="1">
            <a:off x="9514832" y="4175181"/>
            <a:ext cx="437400" cy="600"/>
          </a:xfrm>
          <a:prstGeom prst="straightConnector1">
            <a:avLst/>
          </a:prstGeom>
          <a:noFill/>
          <a:ln w="9525" cap="flat" cmpd="sng">
            <a:solidFill>
              <a:schemeClr val="dk1"/>
            </a:solidFill>
            <a:prstDash val="solid"/>
            <a:round/>
            <a:headEnd type="none" w="sm" len="sm"/>
            <a:tailEnd type="none" w="sm" len="sm"/>
          </a:ln>
        </p:spPr>
      </p:cxnSp>
      <p:cxnSp>
        <p:nvCxnSpPr>
          <p:cNvPr id="221" name="Google Shape;221;p11"/>
          <p:cNvCxnSpPr>
            <a:stCxn id="173" idx="2"/>
          </p:cNvCxnSpPr>
          <p:nvPr/>
        </p:nvCxnSpPr>
        <p:spPr>
          <a:xfrm>
            <a:off x="8963778" y="4876755"/>
            <a:ext cx="0" cy="370500"/>
          </a:xfrm>
          <a:prstGeom prst="straightConnector1">
            <a:avLst/>
          </a:prstGeom>
          <a:noFill/>
          <a:ln w="9525" cap="flat" cmpd="sng">
            <a:solidFill>
              <a:schemeClr val="dk1"/>
            </a:solidFill>
            <a:prstDash val="solid"/>
            <a:round/>
            <a:headEnd type="none" w="sm" len="sm"/>
            <a:tailEnd type="none" w="sm" len="sm"/>
          </a:ln>
        </p:spPr>
      </p:cxnSp>
      <p:cxnSp>
        <p:nvCxnSpPr>
          <p:cNvPr id="222" name="Google Shape;222;p11"/>
          <p:cNvCxnSpPr/>
          <p:nvPr/>
        </p:nvCxnSpPr>
        <p:spPr>
          <a:xfrm>
            <a:off x="9952228" y="4984699"/>
            <a:ext cx="0" cy="259874"/>
          </a:xfrm>
          <a:prstGeom prst="straightConnector1">
            <a:avLst/>
          </a:prstGeom>
          <a:noFill/>
          <a:ln w="9525" cap="flat" cmpd="sng">
            <a:solidFill>
              <a:schemeClr val="dk1"/>
            </a:solidFill>
            <a:prstDash val="solid"/>
            <a:round/>
            <a:headEnd type="none" w="sm" len="sm"/>
            <a:tailEnd type="none" w="sm" len="sm"/>
          </a:ln>
        </p:spPr>
      </p:cxnSp>
      <p:cxnSp>
        <p:nvCxnSpPr>
          <p:cNvPr id="223" name="Google Shape;223;p11"/>
          <p:cNvCxnSpPr/>
          <p:nvPr/>
        </p:nvCxnSpPr>
        <p:spPr>
          <a:xfrm rot="10800000">
            <a:off x="8963778" y="5247362"/>
            <a:ext cx="456505" cy="472"/>
          </a:xfrm>
          <a:prstGeom prst="straightConnector1">
            <a:avLst/>
          </a:prstGeom>
          <a:noFill/>
          <a:ln w="9525" cap="flat" cmpd="sng">
            <a:solidFill>
              <a:schemeClr val="dk1"/>
            </a:solidFill>
            <a:prstDash val="solid"/>
            <a:round/>
            <a:headEnd type="none" w="sm" len="sm"/>
            <a:tailEnd type="none" w="sm" len="sm"/>
          </a:ln>
        </p:spPr>
      </p:cxnSp>
      <p:cxnSp>
        <p:nvCxnSpPr>
          <p:cNvPr id="224" name="Google Shape;224;p11"/>
          <p:cNvCxnSpPr/>
          <p:nvPr/>
        </p:nvCxnSpPr>
        <p:spPr>
          <a:xfrm flipH="1">
            <a:off x="9514831" y="5244573"/>
            <a:ext cx="437397" cy="473"/>
          </a:xfrm>
          <a:prstGeom prst="straightConnector1">
            <a:avLst/>
          </a:prstGeom>
          <a:noFill/>
          <a:ln w="9525" cap="flat" cmpd="sng">
            <a:solidFill>
              <a:schemeClr val="dk1"/>
            </a:solidFill>
            <a:prstDash val="solid"/>
            <a:round/>
            <a:headEnd type="none" w="sm" len="sm"/>
            <a:tailEnd type="none" w="sm" len="sm"/>
          </a:ln>
        </p:spPr>
      </p:cxnSp>
      <p:sp>
        <p:nvSpPr>
          <p:cNvPr id="225" name="Google Shape;225;p11"/>
          <p:cNvSpPr txBox="1"/>
          <p:nvPr/>
        </p:nvSpPr>
        <p:spPr>
          <a:xfrm>
            <a:off x="9330547" y="4425708"/>
            <a:ext cx="127969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a:solidFill>
                  <a:srgbClr val="000000"/>
                </a:solidFill>
                <a:latin typeface="Arial"/>
                <a:ea typeface="Arial"/>
                <a:cs typeface="Arial"/>
                <a:sym typeface="Arial"/>
              </a:rPr>
              <a:t>CONSTITUENCY BASED  </a:t>
            </a:r>
            <a:endParaRPr/>
          </a:p>
          <a:p>
            <a:pPr marL="0" marR="0" lvl="0" indent="0" algn="ctr" rtl="0">
              <a:lnSpc>
                <a:spcPct val="100000"/>
              </a:lnSpc>
              <a:spcBef>
                <a:spcPts val="0"/>
              </a:spcBef>
              <a:spcAft>
                <a:spcPts val="0"/>
              </a:spcAft>
              <a:buNone/>
            </a:pPr>
            <a:r>
              <a:rPr lang="en-US" sz="800" b="1" i="0" u="none" strike="noStrike" cap="none">
                <a:solidFill>
                  <a:srgbClr val="000000"/>
                </a:solidFill>
                <a:latin typeface="Arial"/>
                <a:ea typeface="Arial"/>
                <a:cs typeface="Arial"/>
                <a:sym typeface="Arial"/>
              </a:rPr>
              <a:t>EDUCATION MAPPING </a:t>
            </a:r>
            <a:endParaRPr sz="800" b="1" i="0" u="none" strike="noStrike" cap="none">
              <a:solidFill>
                <a:srgbClr val="000000"/>
              </a:solidFill>
              <a:latin typeface="Arial"/>
              <a:ea typeface="Arial"/>
              <a:cs typeface="Arial"/>
              <a:sym typeface="Arial"/>
            </a:endParaRPr>
          </a:p>
        </p:txBody>
      </p:sp>
      <p:cxnSp>
        <p:nvCxnSpPr>
          <p:cNvPr id="226" name="Google Shape;226;p11"/>
          <p:cNvCxnSpPr/>
          <p:nvPr/>
        </p:nvCxnSpPr>
        <p:spPr>
          <a:xfrm>
            <a:off x="11100667" y="4895850"/>
            <a:ext cx="0" cy="332051"/>
          </a:xfrm>
          <a:prstGeom prst="straightConnector1">
            <a:avLst/>
          </a:prstGeom>
          <a:noFill/>
          <a:ln w="9525" cap="flat" cmpd="sng">
            <a:solidFill>
              <a:schemeClr val="dk1"/>
            </a:solidFill>
            <a:prstDash val="solid"/>
            <a:round/>
            <a:headEnd type="none" w="sm" len="sm"/>
            <a:tailEnd type="none" w="sm" len="sm"/>
          </a:ln>
        </p:spPr>
      </p:cxnSp>
      <p:cxnSp>
        <p:nvCxnSpPr>
          <p:cNvPr id="227" name="Google Shape;227;p11"/>
          <p:cNvCxnSpPr/>
          <p:nvPr/>
        </p:nvCxnSpPr>
        <p:spPr>
          <a:xfrm>
            <a:off x="4554151" y="4168032"/>
            <a:ext cx="0" cy="301336"/>
          </a:xfrm>
          <a:prstGeom prst="straightConnector1">
            <a:avLst/>
          </a:prstGeom>
          <a:noFill/>
          <a:ln w="9525" cap="flat" cmpd="sng">
            <a:solidFill>
              <a:schemeClr val="dk1"/>
            </a:solidFill>
            <a:prstDash val="solid"/>
            <a:round/>
            <a:headEnd type="none" w="sm" len="sm"/>
            <a:tailEnd type="none" w="sm" len="sm"/>
          </a:ln>
        </p:spPr>
      </p:cxnSp>
      <p:cxnSp>
        <p:nvCxnSpPr>
          <p:cNvPr id="228" name="Google Shape;228;p11"/>
          <p:cNvCxnSpPr/>
          <p:nvPr/>
        </p:nvCxnSpPr>
        <p:spPr>
          <a:xfrm flipH="1">
            <a:off x="5543726" y="4168032"/>
            <a:ext cx="2816" cy="323693"/>
          </a:xfrm>
          <a:prstGeom prst="straightConnector1">
            <a:avLst/>
          </a:prstGeom>
          <a:noFill/>
          <a:ln w="9525" cap="flat" cmpd="sng">
            <a:solidFill>
              <a:schemeClr val="dk1"/>
            </a:solidFill>
            <a:prstDash val="solid"/>
            <a:round/>
            <a:headEnd type="none" w="sm" len="sm"/>
            <a:tailEnd type="none" w="sm" len="sm"/>
          </a:ln>
        </p:spPr>
      </p:cxnSp>
      <p:cxnSp>
        <p:nvCxnSpPr>
          <p:cNvPr id="229" name="Google Shape;229;p11"/>
          <p:cNvCxnSpPr/>
          <p:nvPr/>
        </p:nvCxnSpPr>
        <p:spPr>
          <a:xfrm rot="10800000">
            <a:off x="4554151" y="4168032"/>
            <a:ext cx="456505" cy="472"/>
          </a:xfrm>
          <a:prstGeom prst="straightConnector1">
            <a:avLst/>
          </a:prstGeom>
          <a:noFill/>
          <a:ln w="9525" cap="flat" cmpd="sng">
            <a:solidFill>
              <a:schemeClr val="dk1"/>
            </a:solidFill>
            <a:prstDash val="solid"/>
            <a:round/>
            <a:headEnd type="none" w="sm" len="sm"/>
            <a:tailEnd type="none" w="sm" len="sm"/>
          </a:ln>
        </p:spPr>
      </p:cxnSp>
      <p:cxnSp>
        <p:nvCxnSpPr>
          <p:cNvPr id="230" name="Google Shape;230;p11"/>
          <p:cNvCxnSpPr/>
          <p:nvPr/>
        </p:nvCxnSpPr>
        <p:spPr>
          <a:xfrm flipH="1">
            <a:off x="5105204" y="4168031"/>
            <a:ext cx="437397" cy="473"/>
          </a:xfrm>
          <a:prstGeom prst="straightConnector1">
            <a:avLst/>
          </a:prstGeom>
          <a:noFill/>
          <a:ln w="9525" cap="flat" cmpd="sng">
            <a:solidFill>
              <a:schemeClr val="dk1"/>
            </a:solidFill>
            <a:prstDash val="solid"/>
            <a:round/>
            <a:headEnd type="none" w="sm" len="sm"/>
            <a:tailEnd type="none" w="sm" len="sm"/>
          </a:ln>
        </p:spPr>
      </p:cxnSp>
      <p:cxnSp>
        <p:nvCxnSpPr>
          <p:cNvPr id="231" name="Google Shape;231;p11"/>
          <p:cNvCxnSpPr/>
          <p:nvPr/>
        </p:nvCxnSpPr>
        <p:spPr>
          <a:xfrm>
            <a:off x="4554151" y="4869478"/>
            <a:ext cx="0" cy="370607"/>
          </a:xfrm>
          <a:prstGeom prst="straightConnector1">
            <a:avLst/>
          </a:prstGeom>
          <a:noFill/>
          <a:ln w="9525" cap="flat" cmpd="sng">
            <a:solidFill>
              <a:schemeClr val="dk1"/>
            </a:solidFill>
            <a:prstDash val="solid"/>
            <a:round/>
            <a:headEnd type="none" w="sm" len="sm"/>
            <a:tailEnd type="none" w="sm" len="sm"/>
          </a:ln>
        </p:spPr>
      </p:cxnSp>
      <p:cxnSp>
        <p:nvCxnSpPr>
          <p:cNvPr id="232" name="Google Shape;232;p11"/>
          <p:cNvCxnSpPr>
            <a:stCxn id="233" idx="2"/>
          </p:cNvCxnSpPr>
          <p:nvPr/>
        </p:nvCxnSpPr>
        <p:spPr>
          <a:xfrm flipH="1">
            <a:off x="5542470" y="4907532"/>
            <a:ext cx="8400" cy="329700"/>
          </a:xfrm>
          <a:prstGeom prst="straightConnector1">
            <a:avLst/>
          </a:prstGeom>
          <a:noFill/>
          <a:ln w="9525" cap="flat" cmpd="sng">
            <a:solidFill>
              <a:schemeClr val="dk1"/>
            </a:solidFill>
            <a:prstDash val="solid"/>
            <a:round/>
            <a:headEnd type="none" w="sm" len="sm"/>
            <a:tailEnd type="none" w="sm" len="sm"/>
          </a:ln>
        </p:spPr>
      </p:cxnSp>
      <p:cxnSp>
        <p:nvCxnSpPr>
          <p:cNvPr id="234" name="Google Shape;234;p11"/>
          <p:cNvCxnSpPr/>
          <p:nvPr/>
        </p:nvCxnSpPr>
        <p:spPr>
          <a:xfrm rot="10800000">
            <a:off x="4554151" y="5240085"/>
            <a:ext cx="456505" cy="472"/>
          </a:xfrm>
          <a:prstGeom prst="straightConnector1">
            <a:avLst/>
          </a:prstGeom>
          <a:noFill/>
          <a:ln w="9525" cap="flat" cmpd="sng">
            <a:solidFill>
              <a:schemeClr val="dk1"/>
            </a:solidFill>
            <a:prstDash val="solid"/>
            <a:round/>
            <a:headEnd type="none" w="sm" len="sm"/>
            <a:tailEnd type="none" w="sm" len="sm"/>
          </a:ln>
        </p:spPr>
      </p:cxnSp>
      <p:cxnSp>
        <p:nvCxnSpPr>
          <p:cNvPr id="235" name="Google Shape;235;p11"/>
          <p:cNvCxnSpPr/>
          <p:nvPr/>
        </p:nvCxnSpPr>
        <p:spPr>
          <a:xfrm flipH="1">
            <a:off x="5105204" y="5237296"/>
            <a:ext cx="437397" cy="473"/>
          </a:xfrm>
          <a:prstGeom prst="straightConnector1">
            <a:avLst/>
          </a:prstGeom>
          <a:noFill/>
          <a:ln w="9525" cap="flat" cmpd="sng">
            <a:solidFill>
              <a:schemeClr val="dk1"/>
            </a:solidFill>
            <a:prstDash val="solid"/>
            <a:round/>
            <a:headEnd type="none" w="sm" len="sm"/>
            <a:tailEnd type="none" w="sm" len="sm"/>
          </a:ln>
        </p:spPr>
      </p:cxnSp>
      <p:sp>
        <p:nvSpPr>
          <p:cNvPr id="236" name="Google Shape;236;p11"/>
          <p:cNvSpPr txBox="1"/>
          <p:nvPr/>
        </p:nvSpPr>
        <p:spPr>
          <a:xfrm>
            <a:off x="4094393" y="4476645"/>
            <a:ext cx="994218"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a:solidFill>
                  <a:srgbClr val="000000"/>
                </a:solidFill>
                <a:latin typeface="Arial"/>
                <a:ea typeface="Arial"/>
                <a:cs typeface="Arial"/>
                <a:sym typeface="Arial"/>
              </a:rPr>
              <a:t>ASER National</a:t>
            </a:r>
            <a:endParaRPr sz="1000" b="1" i="0" u="none" strike="noStrike" cap="none">
              <a:solidFill>
                <a:srgbClr val="000000"/>
              </a:solidFill>
              <a:latin typeface="Arial"/>
              <a:ea typeface="Arial"/>
              <a:cs typeface="Arial"/>
              <a:sym typeface="Arial"/>
            </a:endParaRPr>
          </a:p>
        </p:txBody>
      </p:sp>
      <p:graphicFrame>
        <p:nvGraphicFramePr>
          <p:cNvPr id="237" name="Google Shape;237;p11"/>
          <p:cNvGraphicFramePr/>
          <p:nvPr/>
        </p:nvGraphicFramePr>
        <p:xfrm>
          <a:off x="5061983" y="5505119"/>
          <a:ext cx="781275" cy="506730"/>
        </p:xfrm>
        <a:graphic>
          <a:graphicData uri="http://schemas.openxmlformats.org/drawingml/2006/table">
            <a:tbl>
              <a:tblPr>
                <a:noFill/>
                <a:tableStyleId>{52F00543-9EBE-4AE2-90B9-4A6FD998C48B}</a:tableStyleId>
              </a:tblPr>
              <a:tblGrid>
                <a:gridCol w="7812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600" b="1" i="0" u="none" strike="noStrike" cap="none">
                          <a:solidFill>
                            <a:srgbClr val="0070C0"/>
                          </a:solidFill>
                          <a:latin typeface="Arial"/>
                          <a:ea typeface="Arial"/>
                          <a:cs typeface="Arial"/>
                          <a:sym typeface="Arial"/>
                        </a:rPr>
                        <a:t>4</a:t>
                      </a:r>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endParaRPr sz="1600" b="1" i="0" u="none" strike="noStrike" cap="none">
                        <a:solidFill>
                          <a:srgbClr val="0070C0"/>
                        </a:solidFill>
                        <a:highlight>
                          <a:srgbClr val="FFFF00"/>
                        </a:highlight>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sp>
        <p:nvSpPr>
          <p:cNvPr id="233" name="Google Shape;233;p11"/>
          <p:cNvSpPr txBox="1"/>
          <p:nvPr/>
        </p:nvSpPr>
        <p:spPr>
          <a:xfrm>
            <a:off x="4782403" y="4476645"/>
            <a:ext cx="1536933"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rgbClr val="000000"/>
                </a:solidFill>
                <a:latin typeface="Arial"/>
                <a:ea typeface="Arial"/>
                <a:cs typeface="Arial"/>
                <a:sym typeface="Arial"/>
              </a:rPr>
              <a:t>Political Constituencies </a:t>
            </a:r>
            <a:endParaRPr sz="1050" b="1" i="0" u="none" strike="noStrike" cap="none">
              <a:solidFill>
                <a:srgbClr val="000000"/>
              </a:solidFill>
              <a:latin typeface="Arial"/>
              <a:ea typeface="Arial"/>
              <a:cs typeface="Arial"/>
              <a:sym typeface="Arial"/>
            </a:endParaRPr>
          </a:p>
        </p:txBody>
      </p:sp>
      <p:sp>
        <p:nvSpPr>
          <p:cNvPr id="2" name="Google Shape;173;p11">
            <a:extLst>
              <a:ext uri="{FF2B5EF4-FFF2-40B4-BE49-F238E27FC236}">
                <a16:creationId xmlns:a16="http://schemas.microsoft.com/office/drawing/2014/main" id="{AD610E23-686C-FC3F-3B18-10784F1A318F}"/>
              </a:ext>
            </a:extLst>
          </p:cNvPr>
          <p:cNvSpPr txBox="1"/>
          <p:nvPr/>
        </p:nvSpPr>
        <p:spPr>
          <a:xfrm>
            <a:off x="7648484" y="2200171"/>
            <a:ext cx="994218"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dirty="0">
                <a:solidFill>
                  <a:srgbClr val="000000"/>
                </a:solidFill>
                <a:latin typeface="Arial"/>
                <a:ea typeface="Arial"/>
                <a:cs typeface="Arial"/>
                <a:sym typeface="Arial"/>
              </a:rPr>
              <a:t>ASER National</a:t>
            </a:r>
            <a:endParaRPr sz="1000" b="1" i="0" u="none" strike="noStrike" cap="none" dirty="0">
              <a:solidFill>
                <a:srgbClr val="000000"/>
              </a:solidFill>
              <a:latin typeface="Arial"/>
              <a:ea typeface="Arial"/>
              <a:cs typeface="Arial"/>
              <a:sym typeface="Arial"/>
            </a:endParaRPr>
          </a:p>
        </p:txBody>
      </p:sp>
      <p:cxnSp>
        <p:nvCxnSpPr>
          <p:cNvPr id="6" name="Google Shape;220;p11">
            <a:extLst>
              <a:ext uri="{FF2B5EF4-FFF2-40B4-BE49-F238E27FC236}">
                <a16:creationId xmlns:a16="http://schemas.microsoft.com/office/drawing/2014/main" id="{C8B410A7-A215-2E03-2D7D-4D38488479E2}"/>
              </a:ext>
            </a:extLst>
          </p:cNvPr>
          <p:cNvCxnSpPr/>
          <p:nvPr/>
        </p:nvCxnSpPr>
        <p:spPr>
          <a:xfrm flipH="1">
            <a:off x="8696647" y="1898707"/>
            <a:ext cx="437400" cy="600"/>
          </a:xfrm>
          <a:prstGeom prst="straightConnector1">
            <a:avLst/>
          </a:prstGeom>
          <a:noFill/>
          <a:ln w="9525" cap="flat" cmpd="sng">
            <a:solidFill>
              <a:schemeClr val="dk1"/>
            </a:solidFill>
            <a:prstDash val="solid"/>
            <a:round/>
            <a:headEnd type="none" w="sm" len="sm"/>
            <a:tailEnd type="none" w="sm" len="sm"/>
          </a:ln>
        </p:spPr>
      </p:cxnSp>
      <p:sp>
        <p:nvSpPr>
          <p:cNvPr id="11" name="Google Shape;225;p11">
            <a:extLst>
              <a:ext uri="{FF2B5EF4-FFF2-40B4-BE49-F238E27FC236}">
                <a16:creationId xmlns:a16="http://schemas.microsoft.com/office/drawing/2014/main" id="{8BC9F498-0CDB-151C-135F-37C46963761C}"/>
              </a:ext>
            </a:extLst>
          </p:cNvPr>
          <p:cNvSpPr txBox="1"/>
          <p:nvPr/>
        </p:nvSpPr>
        <p:spPr>
          <a:xfrm>
            <a:off x="8536711" y="2239379"/>
            <a:ext cx="1048162"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1" i="0" u="none" strike="noStrike" cap="none" dirty="0">
                <a:solidFill>
                  <a:srgbClr val="000000"/>
                </a:solidFill>
                <a:latin typeface="Arial"/>
                <a:ea typeface="Arial"/>
                <a:cs typeface="Arial"/>
                <a:sym typeface="Arial"/>
              </a:rPr>
              <a:t>Learning </a:t>
            </a:r>
          </a:p>
          <a:p>
            <a:pPr marL="0" marR="0" lvl="0" indent="0" algn="ctr" rtl="0">
              <a:lnSpc>
                <a:spcPct val="100000"/>
              </a:lnSpc>
              <a:spcBef>
                <a:spcPts val="0"/>
              </a:spcBef>
              <a:spcAft>
                <a:spcPts val="0"/>
              </a:spcAft>
              <a:buNone/>
            </a:pPr>
            <a:r>
              <a:rPr lang="en-US" sz="1000" b="1" i="0" u="none" strike="noStrike" cap="none" dirty="0">
                <a:solidFill>
                  <a:srgbClr val="000000"/>
                </a:solidFill>
                <a:latin typeface="Arial"/>
                <a:ea typeface="Arial"/>
                <a:cs typeface="Arial"/>
                <a:sym typeface="Arial"/>
              </a:rPr>
              <a:t>Losses</a:t>
            </a:r>
          </a:p>
        </p:txBody>
      </p:sp>
      <p:graphicFrame>
        <p:nvGraphicFramePr>
          <p:cNvPr id="13" name="Google Shape;184;p11">
            <a:extLst>
              <a:ext uri="{FF2B5EF4-FFF2-40B4-BE49-F238E27FC236}">
                <a16:creationId xmlns:a16="http://schemas.microsoft.com/office/drawing/2014/main" id="{0B8CBFF0-26A9-2380-E6D1-C99C858B1EA6}"/>
              </a:ext>
            </a:extLst>
          </p:cNvPr>
          <p:cNvGraphicFramePr/>
          <p:nvPr>
            <p:extLst>
              <p:ext uri="{D42A27DB-BD31-4B8C-83A1-F6EECF244321}">
                <p14:modId xmlns:p14="http://schemas.microsoft.com/office/powerpoint/2010/main" val="4220752009"/>
              </p:ext>
            </p:extLst>
          </p:nvPr>
        </p:nvGraphicFramePr>
        <p:xfrm>
          <a:off x="8655815" y="1534035"/>
          <a:ext cx="770875" cy="384810"/>
        </p:xfrm>
        <a:graphic>
          <a:graphicData uri="http://schemas.openxmlformats.org/drawingml/2006/table">
            <a:tbl>
              <a:tblPr>
                <a:noFill/>
                <a:tableStyleId>{52F00543-9EBE-4AE2-90B9-4A6FD998C48B}</a:tableStyleId>
              </a:tblPr>
              <a:tblGrid>
                <a:gridCol w="770875">
                  <a:extLst>
                    <a:ext uri="{9D8B030D-6E8A-4147-A177-3AD203B41FA5}">
                      <a16:colId xmlns:a16="http://schemas.microsoft.com/office/drawing/2014/main" val="20000"/>
                    </a:ext>
                  </a:extLst>
                </a:gridCol>
              </a:tblGrid>
              <a:tr h="110975">
                <a:tc>
                  <a:txBody>
                    <a:bodyPr/>
                    <a:lstStyle/>
                    <a:p>
                      <a:pPr marL="0" marR="0" lvl="0" indent="0" algn="ctr" rtl="0">
                        <a:lnSpc>
                          <a:spcPct val="100000"/>
                        </a:lnSpc>
                        <a:spcBef>
                          <a:spcPts val="0"/>
                        </a:spcBef>
                        <a:spcAft>
                          <a:spcPts val="0"/>
                        </a:spcAft>
                        <a:buNone/>
                      </a:pPr>
                      <a:r>
                        <a:rPr lang="en-US" sz="1200" b="1" u="none" strike="noStrike" cap="none" dirty="0">
                          <a:solidFill>
                            <a:srgbClr val="0070C0"/>
                          </a:solidFill>
                        </a:rPr>
                        <a:t>16</a:t>
                      </a:r>
                      <a:endParaRPr sz="12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0"/>
                  </a:ext>
                </a:extLst>
              </a:tr>
              <a:tr h="190500">
                <a:tc>
                  <a:txBody>
                    <a:bodyPr/>
                    <a:lstStyle/>
                    <a:p>
                      <a:pPr marL="0" marR="0" lvl="0" indent="0" algn="ctr" rtl="0">
                        <a:lnSpc>
                          <a:spcPct val="100000"/>
                        </a:lnSpc>
                        <a:spcBef>
                          <a:spcPts val="0"/>
                        </a:spcBef>
                        <a:spcAft>
                          <a:spcPts val="0"/>
                        </a:spcAft>
                        <a:buNone/>
                      </a:pPr>
                      <a:r>
                        <a:rPr lang="en-US" sz="1200" b="1" u="none" strike="noStrike" cap="none" dirty="0">
                          <a:solidFill>
                            <a:srgbClr val="0070C0"/>
                          </a:solidFill>
                        </a:rPr>
                        <a:t>25448</a:t>
                      </a:r>
                      <a:endParaRPr sz="1200" b="1" i="0" u="none" strike="noStrike" cap="none" dirty="0">
                        <a:solidFill>
                          <a:srgbClr val="0070C0"/>
                        </a:solidFill>
                        <a:latin typeface="Arial"/>
                        <a:ea typeface="Arial"/>
                        <a:cs typeface="Arial"/>
                        <a:sym typeface="Arial"/>
                      </a:endParaRPr>
                    </a:p>
                  </a:txBody>
                  <a:tcPr marL="9525" marR="9525" marT="9525" marB="0" anchor="b"/>
                </a:tc>
                <a:extLst>
                  <a:ext uri="{0D108BD9-81ED-4DB2-BD59-A6C34878D82A}">
                    <a16:rowId xmlns:a16="http://schemas.microsoft.com/office/drawing/2014/main" val="10001"/>
                  </a:ext>
                </a:extLst>
              </a:tr>
            </a:tbl>
          </a:graphicData>
        </a:graphic>
      </p:graphicFrame>
      <p:cxnSp>
        <p:nvCxnSpPr>
          <p:cNvPr id="189" name="Google Shape;189;p11"/>
          <p:cNvCxnSpPr/>
          <p:nvPr/>
        </p:nvCxnSpPr>
        <p:spPr>
          <a:xfrm rot="10800000" flipH="1">
            <a:off x="34501" y="1733620"/>
            <a:ext cx="11572617" cy="10483"/>
          </a:xfrm>
          <a:prstGeom prst="straightConnector1">
            <a:avLst/>
          </a:prstGeom>
          <a:noFill/>
          <a:ln w="9525" cap="flat" cmpd="sng">
            <a:solidFill>
              <a:srgbClr val="3E6EC2"/>
            </a:solidFill>
            <a:prstDash val="solid"/>
            <a:round/>
            <a:headEnd type="none" w="sm" len="sm"/>
            <a:tailEnd type="none" w="sm" len="sm"/>
          </a:ln>
        </p:spPr>
      </p:cxnSp>
      <p:cxnSp>
        <p:nvCxnSpPr>
          <p:cNvPr id="26" name="Google Shape;216;p11">
            <a:extLst>
              <a:ext uri="{FF2B5EF4-FFF2-40B4-BE49-F238E27FC236}">
                <a16:creationId xmlns:a16="http://schemas.microsoft.com/office/drawing/2014/main" id="{C002DD06-2370-2375-37C8-467E4AD85633}"/>
              </a:ext>
            </a:extLst>
          </p:cNvPr>
          <p:cNvCxnSpPr/>
          <p:nvPr/>
        </p:nvCxnSpPr>
        <p:spPr>
          <a:xfrm>
            <a:off x="8128714" y="1956907"/>
            <a:ext cx="0" cy="301200"/>
          </a:xfrm>
          <a:prstGeom prst="straightConnector1">
            <a:avLst/>
          </a:prstGeom>
          <a:noFill/>
          <a:ln w="9525" cap="flat" cmpd="sng">
            <a:solidFill>
              <a:schemeClr val="dk1"/>
            </a:solidFill>
            <a:prstDash val="solid"/>
            <a:round/>
            <a:headEnd type="none" w="sm" len="sm"/>
            <a:tailEnd type="none" w="sm" len="sm"/>
          </a:ln>
        </p:spPr>
      </p:cxnSp>
      <p:cxnSp>
        <p:nvCxnSpPr>
          <p:cNvPr id="27" name="Google Shape;218;p11">
            <a:extLst>
              <a:ext uri="{FF2B5EF4-FFF2-40B4-BE49-F238E27FC236}">
                <a16:creationId xmlns:a16="http://schemas.microsoft.com/office/drawing/2014/main" id="{85BD83D7-F347-0B8A-3D92-C017448D5B87}"/>
              </a:ext>
            </a:extLst>
          </p:cNvPr>
          <p:cNvCxnSpPr/>
          <p:nvPr/>
        </p:nvCxnSpPr>
        <p:spPr>
          <a:xfrm>
            <a:off x="9121105" y="1956771"/>
            <a:ext cx="0" cy="259874"/>
          </a:xfrm>
          <a:prstGeom prst="straightConnector1">
            <a:avLst/>
          </a:prstGeom>
          <a:noFill/>
          <a:ln w="9525" cap="flat" cmpd="sng">
            <a:solidFill>
              <a:schemeClr val="dk1"/>
            </a:solidFill>
            <a:prstDash val="solid"/>
            <a:round/>
            <a:headEnd type="none" w="sm" len="sm"/>
            <a:tailEnd type="none" w="sm" len="sm"/>
          </a:ln>
        </p:spPr>
      </p:cxnSp>
      <p:cxnSp>
        <p:nvCxnSpPr>
          <p:cNvPr id="28" name="Google Shape;219;p11">
            <a:extLst>
              <a:ext uri="{FF2B5EF4-FFF2-40B4-BE49-F238E27FC236}">
                <a16:creationId xmlns:a16="http://schemas.microsoft.com/office/drawing/2014/main" id="{6C0A774D-408A-E9CF-8660-CC41B72975CF}"/>
              </a:ext>
            </a:extLst>
          </p:cNvPr>
          <p:cNvCxnSpPr/>
          <p:nvPr/>
        </p:nvCxnSpPr>
        <p:spPr>
          <a:xfrm rot="10800000">
            <a:off x="8128619" y="1956643"/>
            <a:ext cx="456600" cy="600"/>
          </a:xfrm>
          <a:prstGeom prst="straightConnector1">
            <a:avLst/>
          </a:prstGeom>
          <a:noFill/>
          <a:ln w="9525" cap="flat" cmpd="sng">
            <a:solidFill>
              <a:schemeClr val="dk1"/>
            </a:solidFill>
            <a:prstDash val="solid"/>
            <a:round/>
            <a:headEnd type="none" w="sm" len="sm"/>
            <a:tailEnd type="none" w="sm" len="sm"/>
          </a:ln>
        </p:spPr>
      </p:cxnSp>
      <p:cxnSp>
        <p:nvCxnSpPr>
          <p:cNvPr id="29" name="Google Shape;220;p11">
            <a:extLst>
              <a:ext uri="{FF2B5EF4-FFF2-40B4-BE49-F238E27FC236}">
                <a16:creationId xmlns:a16="http://schemas.microsoft.com/office/drawing/2014/main" id="{4E4C7093-D2EC-8F23-AA1B-F97CF5150090}"/>
              </a:ext>
            </a:extLst>
          </p:cNvPr>
          <p:cNvCxnSpPr/>
          <p:nvPr/>
        </p:nvCxnSpPr>
        <p:spPr>
          <a:xfrm flipH="1">
            <a:off x="8679768" y="1956643"/>
            <a:ext cx="437400" cy="600"/>
          </a:xfrm>
          <a:prstGeom prst="straightConnector1">
            <a:avLst/>
          </a:prstGeom>
          <a:noFill/>
          <a:ln w="9525" cap="flat" cmpd="sng">
            <a:solidFill>
              <a:schemeClr val="dk1"/>
            </a:solidFill>
            <a:prstDash val="solid"/>
            <a:round/>
            <a:headEnd type="none" w="sm" len="sm"/>
            <a:tailEnd type="none" w="sm" len="sm"/>
          </a:ln>
        </p:spPr>
      </p:cxnSp>
      <p:cxnSp>
        <p:nvCxnSpPr>
          <p:cNvPr id="30" name="Google Shape;221;p11">
            <a:extLst>
              <a:ext uri="{FF2B5EF4-FFF2-40B4-BE49-F238E27FC236}">
                <a16:creationId xmlns:a16="http://schemas.microsoft.com/office/drawing/2014/main" id="{A6872495-AF90-BFD1-E7D8-4B86E2368335}"/>
              </a:ext>
            </a:extLst>
          </p:cNvPr>
          <p:cNvCxnSpPr/>
          <p:nvPr/>
        </p:nvCxnSpPr>
        <p:spPr>
          <a:xfrm>
            <a:off x="8128714" y="2658217"/>
            <a:ext cx="0" cy="370500"/>
          </a:xfrm>
          <a:prstGeom prst="straightConnector1">
            <a:avLst/>
          </a:prstGeom>
          <a:noFill/>
          <a:ln w="9525" cap="flat" cmpd="sng">
            <a:solidFill>
              <a:schemeClr val="dk1"/>
            </a:solidFill>
            <a:prstDash val="solid"/>
            <a:round/>
            <a:headEnd type="none" w="sm" len="sm"/>
            <a:tailEnd type="none" w="sm" len="sm"/>
          </a:ln>
        </p:spPr>
      </p:cxnSp>
      <p:cxnSp>
        <p:nvCxnSpPr>
          <p:cNvPr id="31" name="Google Shape;222;p11">
            <a:extLst>
              <a:ext uri="{FF2B5EF4-FFF2-40B4-BE49-F238E27FC236}">
                <a16:creationId xmlns:a16="http://schemas.microsoft.com/office/drawing/2014/main" id="{83623AAE-B45F-F629-ECDD-FD3C09F3C92E}"/>
              </a:ext>
            </a:extLst>
          </p:cNvPr>
          <p:cNvCxnSpPr>
            <a:cxnSpLocks/>
          </p:cNvCxnSpPr>
          <p:nvPr/>
        </p:nvCxnSpPr>
        <p:spPr>
          <a:xfrm>
            <a:off x="9117164" y="2766161"/>
            <a:ext cx="0" cy="259874"/>
          </a:xfrm>
          <a:prstGeom prst="straightConnector1">
            <a:avLst/>
          </a:prstGeom>
          <a:noFill/>
          <a:ln w="9525" cap="flat" cmpd="sng">
            <a:solidFill>
              <a:schemeClr val="dk1"/>
            </a:solidFill>
            <a:prstDash val="solid"/>
            <a:round/>
            <a:headEnd type="none" w="sm" len="sm"/>
            <a:tailEnd type="none" w="sm" len="sm"/>
          </a:ln>
        </p:spPr>
      </p:cxnSp>
      <p:cxnSp>
        <p:nvCxnSpPr>
          <p:cNvPr id="238" name="Google Shape;223;p11">
            <a:extLst>
              <a:ext uri="{FF2B5EF4-FFF2-40B4-BE49-F238E27FC236}">
                <a16:creationId xmlns:a16="http://schemas.microsoft.com/office/drawing/2014/main" id="{92348AD4-7409-FC1E-F098-134E6A40B31B}"/>
              </a:ext>
            </a:extLst>
          </p:cNvPr>
          <p:cNvCxnSpPr/>
          <p:nvPr/>
        </p:nvCxnSpPr>
        <p:spPr>
          <a:xfrm rot="10800000">
            <a:off x="8128714" y="3028824"/>
            <a:ext cx="456505" cy="472"/>
          </a:xfrm>
          <a:prstGeom prst="straightConnector1">
            <a:avLst/>
          </a:prstGeom>
          <a:noFill/>
          <a:ln w="9525" cap="flat" cmpd="sng">
            <a:solidFill>
              <a:schemeClr val="dk1"/>
            </a:solidFill>
            <a:prstDash val="solid"/>
            <a:round/>
            <a:headEnd type="none" w="sm" len="sm"/>
            <a:tailEnd type="none" w="sm" len="sm"/>
          </a:ln>
        </p:spPr>
      </p:cxnSp>
      <p:cxnSp>
        <p:nvCxnSpPr>
          <p:cNvPr id="239" name="Google Shape;224;p11">
            <a:extLst>
              <a:ext uri="{FF2B5EF4-FFF2-40B4-BE49-F238E27FC236}">
                <a16:creationId xmlns:a16="http://schemas.microsoft.com/office/drawing/2014/main" id="{1BA5C03C-13C9-13DA-526B-929E1246CA41}"/>
              </a:ext>
            </a:extLst>
          </p:cNvPr>
          <p:cNvCxnSpPr/>
          <p:nvPr/>
        </p:nvCxnSpPr>
        <p:spPr>
          <a:xfrm flipH="1">
            <a:off x="8679767" y="3026035"/>
            <a:ext cx="437397" cy="473"/>
          </a:xfrm>
          <a:prstGeom prst="straightConnector1">
            <a:avLst/>
          </a:prstGeom>
          <a:noFill/>
          <a:ln w="9525" cap="flat" cmpd="sng">
            <a:solidFill>
              <a:schemeClr val="dk1"/>
            </a:solidFill>
            <a:prstDash val="solid"/>
            <a:round/>
            <a:headEnd type="none" w="sm" len="sm"/>
            <a:tailEnd type="none" w="sm" len="sm"/>
          </a:ln>
        </p:spPr>
      </p:cxnSp>
      <p:sp>
        <p:nvSpPr>
          <p:cNvPr id="240" name="Google Shape;158;p11">
            <a:extLst>
              <a:ext uri="{FF2B5EF4-FFF2-40B4-BE49-F238E27FC236}">
                <a16:creationId xmlns:a16="http://schemas.microsoft.com/office/drawing/2014/main" id="{E76946C0-0762-9055-7501-BEEF24B205EB}"/>
              </a:ext>
            </a:extLst>
          </p:cNvPr>
          <p:cNvSpPr/>
          <p:nvPr/>
        </p:nvSpPr>
        <p:spPr>
          <a:xfrm>
            <a:off x="8599019" y="1928418"/>
            <a:ext cx="94548" cy="51337"/>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lt1"/>
                </a:solidFill>
                <a:latin typeface="Arial"/>
                <a:ea typeface="Arial"/>
                <a:cs typeface="Arial"/>
                <a:sym typeface="Arial"/>
              </a:rPr>
              <a:t> </a:t>
            </a:r>
            <a:endParaRPr sz="1400" b="0" i="0" u="none" strike="noStrike" cap="none" dirty="0">
              <a:solidFill>
                <a:schemeClr val="lt1"/>
              </a:solidFill>
              <a:latin typeface="Arial"/>
              <a:ea typeface="Arial"/>
              <a:cs typeface="Arial"/>
              <a:sym typeface="Arial"/>
            </a:endParaRPr>
          </a:p>
        </p:txBody>
      </p:sp>
      <p:sp>
        <p:nvSpPr>
          <p:cNvPr id="241" name="Google Shape;158;p11">
            <a:extLst>
              <a:ext uri="{FF2B5EF4-FFF2-40B4-BE49-F238E27FC236}">
                <a16:creationId xmlns:a16="http://schemas.microsoft.com/office/drawing/2014/main" id="{6648839E-9B12-B34B-3A81-F817658890D1}"/>
              </a:ext>
            </a:extLst>
          </p:cNvPr>
          <p:cNvSpPr/>
          <p:nvPr/>
        </p:nvSpPr>
        <p:spPr>
          <a:xfrm>
            <a:off x="8588154" y="2993486"/>
            <a:ext cx="94548" cy="51337"/>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dirty="0">
                <a:solidFill>
                  <a:schemeClr val="lt1"/>
                </a:solidFill>
                <a:latin typeface="Arial"/>
                <a:ea typeface="Arial"/>
                <a:cs typeface="Arial"/>
                <a:sym typeface="Arial"/>
              </a:rPr>
              <a:t> </a:t>
            </a:r>
            <a:endParaRPr sz="1400" b="0" i="0" u="none" strike="noStrike" cap="none" dirty="0">
              <a:solidFill>
                <a:schemeClr val="lt1"/>
              </a:solidFill>
              <a:latin typeface="Arial"/>
              <a:ea typeface="Arial"/>
              <a:cs typeface="Arial"/>
              <a:sym typeface="Arial"/>
            </a:endParaRPr>
          </a:p>
        </p:txBody>
      </p:sp>
      <p:sp>
        <p:nvSpPr>
          <p:cNvPr id="3" name="Slide Number Placeholder 2">
            <a:extLst>
              <a:ext uri="{FF2B5EF4-FFF2-40B4-BE49-F238E27FC236}">
                <a16:creationId xmlns:a16="http://schemas.microsoft.com/office/drawing/2014/main" id="{EFF78D31-D61C-6967-979B-F7D5278B2F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8"/>
          <p:cNvSpPr txBox="1"/>
          <p:nvPr/>
        </p:nvSpPr>
        <p:spPr>
          <a:xfrm>
            <a:off x="8209600" y="4864375"/>
            <a:ext cx="3742200" cy="1693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GPS Ginna </a:t>
            </a:r>
            <a:r>
              <a:rPr lang="en-US" sz="1800" b="1" i="0" u="none" strike="noStrike" cap="none" dirty="0" err="1">
                <a:solidFill>
                  <a:srgbClr val="F37935"/>
                </a:solidFill>
                <a:latin typeface="Calibri"/>
                <a:ea typeface="Calibri"/>
                <a:cs typeface="Calibri"/>
                <a:sym typeface="Calibri"/>
              </a:rPr>
              <a:t>Puhllani</a:t>
            </a:r>
            <a:r>
              <a:rPr lang="en-US" sz="1800" b="1" i="0" u="none" strike="noStrike" cap="none" dirty="0">
                <a:solidFill>
                  <a:srgbClr val="F37935"/>
                </a:solidFill>
                <a:latin typeface="Calibri"/>
                <a:ea typeface="Calibri"/>
                <a:cs typeface="Calibri"/>
                <a:sym typeface="Calibri"/>
              </a:rPr>
              <a:t> </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40%</a:t>
            </a:r>
            <a:r>
              <a:rPr lang="en-US" sz="1400" b="0" i="0" u="none" strike="noStrike" cap="none" dirty="0">
                <a:solidFill>
                  <a:srgbClr val="000000"/>
                </a:solidFill>
                <a:latin typeface="Calibri"/>
                <a:ea typeface="Calibri"/>
                <a:cs typeface="Calibri"/>
                <a:sym typeface="Calibri"/>
              </a:rPr>
              <a:t> 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70%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40%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538" name="Google Shape;538;p38"/>
          <p:cNvSpPr txBox="1"/>
          <p:nvPr/>
        </p:nvSpPr>
        <p:spPr>
          <a:xfrm>
            <a:off x="4259800" y="4968712"/>
            <a:ext cx="3949800" cy="17448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GGMS Raisani Bazar </a:t>
            </a:r>
            <a:r>
              <a:rPr lang="en-US" sz="1800" b="1" i="0" u="none" strike="noStrike" cap="none" dirty="0" err="1">
                <a:solidFill>
                  <a:srgbClr val="F37935"/>
                </a:solidFill>
                <a:latin typeface="Calibri"/>
                <a:ea typeface="Calibri"/>
                <a:cs typeface="Calibri"/>
                <a:sym typeface="Calibri"/>
              </a:rPr>
              <a:t>Singani</a:t>
            </a:r>
            <a:r>
              <a:rPr lang="en-US" sz="1800" b="1" i="0" u="none" strike="noStrike" cap="none" dirty="0">
                <a:solidFill>
                  <a:srgbClr val="F37935"/>
                </a:solidFill>
                <a:latin typeface="Calibri"/>
                <a:ea typeface="Calibri"/>
                <a:cs typeface="Calibri"/>
                <a:sym typeface="Calibri"/>
              </a:rPr>
              <a:t> Sar</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do division.</a:t>
            </a:r>
            <a:endParaRPr dirty="0"/>
          </a:p>
          <a:p>
            <a:pPr marL="457200" marR="0" lvl="0" indent="0" algn="l" rtl="0">
              <a:lnSpc>
                <a:spcPct val="100000"/>
              </a:lnSpc>
              <a:spcBef>
                <a:spcPts val="400"/>
              </a:spcBef>
              <a:spcAft>
                <a:spcPts val="0"/>
              </a:spcAft>
              <a:buNone/>
            </a:pPr>
            <a:endParaRPr dirty="0"/>
          </a:p>
        </p:txBody>
      </p:sp>
      <p:sp>
        <p:nvSpPr>
          <p:cNvPr id="539" name="Google Shape;539;p38"/>
          <p:cNvSpPr txBox="1">
            <a:spLocks noGrp="1"/>
          </p:cNvSpPr>
          <p:nvPr>
            <p:ph type="title"/>
          </p:nvPr>
        </p:nvSpPr>
        <p:spPr>
          <a:xfrm>
            <a:off x="960120" y="-7175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Kech 2, Balochistan - PB 26</a:t>
            </a:r>
            <a:endParaRPr/>
          </a:p>
        </p:txBody>
      </p:sp>
      <p:graphicFrame>
        <p:nvGraphicFramePr>
          <p:cNvPr id="540" name="Google Shape;540;p38"/>
          <p:cNvGraphicFramePr/>
          <p:nvPr/>
        </p:nvGraphicFramePr>
        <p:xfrm>
          <a:off x="457200" y="1016888"/>
          <a:ext cx="11277575" cy="3794645"/>
        </p:xfrm>
        <a:graphic>
          <a:graphicData uri="http://schemas.openxmlformats.org/drawingml/2006/table">
            <a:tbl>
              <a:tblPr>
                <a:noFill/>
                <a:tableStyleId>{BE2F7F26-7A3F-44C9-8955-1E4BE06F2619}</a:tableStyleId>
              </a:tblPr>
              <a:tblGrid>
                <a:gridCol w="2102475">
                  <a:extLst>
                    <a:ext uri="{9D8B030D-6E8A-4147-A177-3AD203B41FA5}">
                      <a16:colId xmlns:a16="http://schemas.microsoft.com/office/drawing/2014/main" val="20000"/>
                    </a:ext>
                  </a:extLst>
                </a:gridCol>
                <a:gridCol w="1050000">
                  <a:extLst>
                    <a:ext uri="{9D8B030D-6E8A-4147-A177-3AD203B41FA5}">
                      <a16:colId xmlns:a16="http://schemas.microsoft.com/office/drawing/2014/main" val="20001"/>
                    </a:ext>
                  </a:extLst>
                </a:gridCol>
                <a:gridCol w="1178775">
                  <a:extLst>
                    <a:ext uri="{9D8B030D-6E8A-4147-A177-3AD203B41FA5}">
                      <a16:colId xmlns:a16="http://schemas.microsoft.com/office/drawing/2014/main" val="20002"/>
                    </a:ext>
                  </a:extLst>
                </a:gridCol>
                <a:gridCol w="851875">
                  <a:extLst>
                    <a:ext uri="{9D8B030D-6E8A-4147-A177-3AD203B41FA5}">
                      <a16:colId xmlns:a16="http://schemas.microsoft.com/office/drawing/2014/main" val="20003"/>
                    </a:ext>
                  </a:extLst>
                </a:gridCol>
                <a:gridCol w="1020275">
                  <a:extLst>
                    <a:ext uri="{9D8B030D-6E8A-4147-A177-3AD203B41FA5}">
                      <a16:colId xmlns:a16="http://schemas.microsoft.com/office/drawing/2014/main" val="20004"/>
                    </a:ext>
                  </a:extLst>
                </a:gridCol>
                <a:gridCol w="1069800">
                  <a:extLst>
                    <a:ext uri="{9D8B030D-6E8A-4147-A177-3AD203B41FA5}">
                      <a16:colId xmlns:a16="http://schemas.microsoft.com/office/drawing/2014/main" val="20005"/>
                    </a:ext>
                  </a:extLst>
                </a:gridCol>
                <a:gridCol w="1067500">
                  <a:extLst>
                    <a:ext uri="{9D8B030D-6E8A-4147-A177-3AD203B41FA5}">
                      <a16:colId xmlns:a16="http://schemas.microsoft.com/office/drawing/2014/main" val="20006"/>
                    </a:ext>
                  </a:extLst>
                </a:gridCol>
                <a:gridCol w="2174875">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tblGrid>
              <a:tr h="242725">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945775">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1" i="0" u="none" strike="noStrike" cap="none">
                          <a:solidFill>
                            <a:schemeClr val="lt1"/>
                          </a:solidFill>
                          <a:latin typeface="Arial"/>
                          <a:ea typeface="Arial"/>
                          <a:cs typeface="Arial"/>
                          <a:sym typeface="Arial"/>
                        </a:rPr>
                        <a:t>For Girls &amp; Boys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8230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GGHS Kallag</a:t>
                      </a:r>
                      <a:endParaRPr sz="1400" b="1"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07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BA = 10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08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4867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GGMS Raisani Bazar Singani Sar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30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30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09737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GPS Ginna Puhllani</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BA = 01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FA = 02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Matric = 01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PTC = 01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541" name="Google Shape;541;p38"/>
          <p:cNvSpPr txBox="1"/>
          <p:nvPr/>
        </p:nvSpPr>
        <p:spPr>
          <a:xfrm>
            <a:off x="361425" y="4972075"/>
            <a:ext cx="3949800" cy="14781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GGHS </a:t>
            </a:r>
            <a:r>
              <a:rPr lang="en-US" sz="1800" b="1" i="0" u="none" strike="noStrike" cap="none" dirty="0" err="1">
                <a:solidFill>
                  <a:srgbClr val="F37935"/>
                </a:solidFill>
                <a:latin typeface="Calibri"/>
                <a:ea typeface="Calibri"/>
                <a:cs typeface="Calibri"/>
                <a:sym typeface="Calibri"/>
              </a:rPr>
              <a:t>Kallag</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17%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25%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2" name="Slide Number Placeholder 1">
            <a:extLst>
              <a:ext uri="{FF2B5EF4-FFF2-40B4-BE49-F238E27FC236}">
                <a16:creationId xmlns:a16="http://schemas.microsoft.com/office/drawing/2014/main" id="{75411833-C0F8-E2CC-887F-88DF59CEC50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39"/>
          <p:cNvPicPr preferRelativeResize="0"/>
          <p:nvPr/>
        </p:nvPicPr>
        <p:blipFill rotWithShape="1">
          <a:blip r:embed="rId3">
            <a:alphaModFix/>
          </a:blip>
          <a:srcRect t="14007" b="12861"/>
          <a:stretch/>
        </p:blipFill>
        <p:spPr>
          <a:xfrm>
            <a:off x="289790" y="591126"/>
            <a:ext cx="6480598" cy="6133271"/>
          </a:xfrm>
          <a:prstGeom prst="rect">
            <a:avLst/>
          </a:prstGeom>
          <a:noFill/>
          <a:ln>
            <a:noFill/>
          </a:ln>
        </p:spPr>
      </p:pic>
      <p:sp>
        <p:nvSpPr>
          <p:cNvPr id="547" name="Google Shape;547;p39"/>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548" name="Google Shape;548;p39"/>
          <p:cNvSpPr txBox="1"/>
          <p:nvPr/>
        </p:nvSpPr>
        <p:spPr>
          <a:xfrm>
            <a:off x="7638069" y="1633406"/>
            <a:ext cx="4553931" cy="450431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90%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2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10%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90%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24%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76%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76%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dirty="0">
                <a:solidFill>
                  <a:schemeClr val="dk1"/>
                </a:solidFill>
              </a:rPr>
              <a:t>24</a:t>
            </a:r>
            <a:r>
              <a:rPr lang="en-US" sz="1800" b="0" i="0" u="none" strike="noStrike" cap="none" dirty="0">
                <a:solidFill>
                  <a:schemeClr val="dk1"/>
                </a:solidFill>
                <a:latin typeface="Arial"/>
                <a:ea typeface="Arial"/>
                <a:cs typeface="Arial"/>
                <a:sym typeface="Arial"/>
              </a:rPr>
              <a:t>% in Private School</a:t>
            </a:r>
            <a:endParaRPr dirty="0"/>
          </a:p>
        </p:txBody>
      </p:sp>
      <p:pic>
        <p:nvPicPr>
          <p:cNvPr id="549" name="Google Shape;549;p39"/>
          <p:cNvPicPr preferRelativeResize="0"/>
          <p:nvPr/>
        </p:nvPicPr>
        <p:blipFill rotWithShape="1">
          <a:blip r:embed="rId4">
            <a:alphaModFix/>
          </a:blip>
          <a:srcRect/>
          <a:stretch/>
        </p:blipFill>
        <p:spPr>
          <a:xfrm>
            <a:off x="7715827" y="2164426"/>
            <a:ext cx="674395" cy="431224"/>
          </a:xfrm>
          <a:prstGeom prst="rect">
            <a:avLst/>
          </a:prstGeom>
          <a:noFill/>
          <a:ln>
            <a:noFill/>
          </a:ln>
        </p:spPr>
      </p:pic>
      <p:pic>
        <p:nvPicPr>
          <p:cNvPr id="550" name="Google Shape;550;p39"/>
          <p:cNvPicPr preferRelativeResize="0"/>
          <p:nvPr/>
        </p:nvPicPr>
        <p:blipFill rotWithShape="1">
          <a:blip r:embed="rId5">
            <a:alphaModFix/>
          </a:blip>
          <a:srcRect/>
          <a:stretch/>
        </p:blipFill>
        <p:spPr>
          <a:xfrm>
            <a:off x="7724246" y="2905514"/>
            <a:ext cx="735588" cy="523486"/>
          </a:xfrm>
          <a:prstGeom prst="rect">
            <a:avLst/>
          </a:prstGeom>
          <a:noFill/>
          <a:ln>
            <a:noFill/>
          </a:ln>
        </p:spPr>
      </p:pic>
      <p:pic>
        <p:nvPicPr>
          <p:cNvPr id="551" name="Google Shape;551;p39"/>
          <p:cNvPicPr preferRelativeResize="0"/>
          <p:nvPr/>
        </p:nvPicPr>
        <p:blipFill rotWithShape="1">
          <a:blip r:embed="rId5">
            <a:alphaModFix/>
          </a:blip>
          <a:srcRect/>
          <a:stretch/>
        </p:blipFill>
        <p:spPr>
          <a:xfrm>
            <a:off x="7724246" y="5196545"/>
            <a:ext cx="735588" cy="523486"/>
          </a:xfrm>
          <a:prstGeom prst="rect">
            <a:avLst/>
          </a:prstGeom>
          <a:noFill/>
          <a:ln>
            <a:noFill/>
          </a:ln>
        </p:spPr>
      </p:pic>
      <p:pic>
        <p:nvPicPr>
          <p:cNvPr id="552" name="Google Shape;552;p39"/>
          <p:cNvPicPr preferRelativeResize="0"/>
          <p:nvPr/>
        </p:nvPicPr>
        <p:blipFill rotWithShape="1">
          <a:blip r:embed="rId6">
            <a:alphaModFix/>
          </a:blip>
          <a:srcRect/>
          <a:stretch/>
        </p:blipFill>
        <p:spPr>
          <a:xfrm>
            <a:off x="7870676" y="4278920"/>
            <a:ext cx="519546" cy="499940"/>
          </a:xfrm>
          <a:prstGeom prst="rect">
            <a:avLst/>
          </a:prstGeom>
          <a:noFill/>
          <a:ln>
            <a:noFill/>
          </a:ln>
        </p:spPr>
      </p:pic>
      <p:sp>
        <p:nvSpPr>
          <p:cNvPr id="9" name="TextBox 8">
            <a:extLst>
              <a:ext uri="{FF2B5EF4-FFF2-40B4-BE49-F238E27FC236}">
                <a16:creationId xmlns:a16="http://schemas.microsoft.com/office/drawing/2014/main" id="{3F598781-60D0-C248-8CF7-7B6FB9DCC397}"/>
              </a:ext>
            </a:extLst>
          </p:cNvPr>
          <p:cNvSpPr txBox="1"/>
          <p:nvPr/>
        </p:nvSpPr>
        <p:spPr>
          <a:xfrm>
            <a:off x="8390222" y="4778860"/>
            <a:ext cx="3709098" cy="307777"/>
          </a:xfrm>
          <a:prstGeom prst="rect">
            <a:avLst/>
          </a:prstGeom>
          <a:noFill/>
        </p:spPr>
        <p:txBody>
          <a:bodyPr wrap="square" rtlCol="0">
            <a:spAutoFit/>
          </a:bodyPr>
          <a:lstStyle/>
          <a:p>
            <a:r>
              <a:rPr lang="en-US" b="1" dirty="0"/>
              <a:t>Girls OOS =  9%	Boys OOS</a:t>
            </a:r>
            <a:r>
              <a:rPr lang="en-US" dirty="0"/>
              <a:t>=</a:t>
            </a:r>
            <a:r>
              <a:rPr lang="en-US" b="1" dirty="0"/>
              <a:t> 13%</a:t>
            </a:r>
          </a:p>
        </p:txBody>
      </p:sp>
      <p:sp>
        <p:nvSpPr>
          <p:cNvPr id="2" name="Slide Number Placeholder 1">
            <a:extLst>
              <a:ext uri="{FF2B5EF4-FFF2-40B4-BE49-F238E27FC236}">
                <a16:creationId xmlns:a16="http://schemas.microsoft.com/office/drawing/2014/main" id="{F8F38728-DB8F-30FE-2412-3D7F8CADDE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557" name="Google Shape;557;p40"/>
          <p:cNvPicPr preferRelativeResize="0"/>
          <p:nvPr/>
        </p:nvPicPr>
        <p:blipFill rotWithShape="1">
          <a:blip r:embed="rId3">
            <a:alphaModFix/>
          </a:blip>
          <a:srcRect r="60517" b="56239"/>
          <a:stretch/>
        </p:blipFill>
        <p:spPr>
          <a:xfrm>
            <a:off x="4413678" y="700643"/>
            <a:ext cx="1208246" cy="555551"/>
          </a:xfrm>
          <a:prstGeom prst="rect">
            <a:avLst/>
          </a:prstGeom>
          <a:noFill/>
          <a:ln>
            <a:noFill/>
          </a:ln>
        </p:spPr>
      </p:pic>
      <p:pic>
        <p:nvPicPr>
          <p:cNvPr id="558" name="Google Shape;558;p40"/>
          <p:cNvPicPr preferRelativeResize="0"/>
          <p:nvPr/>
        </p:nvPicPr>
        <p:blipFill rotWithShape="1">
          <a:blip r:embed="rId4">
            <a:alphaModFix/>
          </a:blip>
          <a:srcRect r="60360" b="55217"/>
          <a:stretch/>
        </p:blipFill>
        <p:spPr>
          <a:xfrm>
            <a:off x="843018" y="997282"/>
            <a:ext cx="1208245" cy="555551"/>
          </a:xfrm>
          <a:prstGeom prst="rect">
            <a:avLst/>
          </a:prstGeom>
          <a:noFill/>
          <a:ln>
            <a:noFill/>
          </a:ln>
        </p:spPr>
      </p:pic>
      <p:pic>
        <p:nvPicPr>
          <p:cNvPr id="559" name="Google Shape;559;p40"/>
          <p:cNvPicPr preferRelativeResize="0"/>
          <p:nvPr/>
        </p:nvPicPr>
        <p:blipFill rotWithShape="1">
          <a:blip r:embed="rId5">
            <a:alphaModFix/>
          </a:blip>
          <a:srcRect r="60517" b="53384"/>
          <a:stretch/>
        </p:blipFill>
        <p:spPr>
          <a:xfrm>
            <a:off x="8235710" y="1149681"/>
            <a:ext cx="1208246" cy="555550"/>
          </a:xfrm>
          <a:prstGeom prst="rect">
            <a:avLst/>
          </a:prstGeom>
          <a:noFill/>
          <a:ln>
            <a:noFill/>
          </a:ln>
        </p:spPr>
      </p:pic>
      <p:grpSp>
        <p:nvGrpSpPr>
          <p:cNvPr id="560" name="Google Shape;560;p40"/>
          <p:cNvGrpSpPr/>
          <p:nvPr/>
        </p:nvGrpSpPr>
        <p:grpSpPr>
          <a:xfrm>
            <a:off x="3939936" y="2046613"/>
            <a:ext cx="4136761" cy="3004359"/>
            <a:chOff x="3631018" y="2083684"/>
            <a:chExt cx="4136761" cy="3004359"/>
          </a:xfrm>
        </p:grpSpPr>
        <p:cxnSp>
          <p:nvCxnSpPr>
            <p:cNvPr id="561" name="Google Shape;561;p40"/>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562" name="Google Shape;562;p40"/>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563" name="Google Shape;563;p40"/>
            <p:cNvCxnSpPr/>
            <p:nvPr/>
          </p:nvCxnSpPr>
          <p:spPr>
            <a:xfrm rot="10800000">
              <a:off x="5718593" y="4329160"/>
              <a:ext cx="712923" cy="758882"/>
            </a:xfrm>
            <a:prstGeom prst="straightConnector1">
              <a:avLst/>
            </a:prstGeom>
            <a:noFill/>
            <a:ln w="9525" cap="flat" cmpd="sng">
              <a:solidFill>
                <a:srgbClr val="EB792A"/>
              </a:solidFill>
              <a:prstDash val="solid"/>
              <a:round/>
              <a:headEnd type="none" w="sm" len="sm"/>
              <a:tailEnd type="none" w="sm" len="sm"/>
            </a:ln>
          </p:spPr>
        </p:cxnSp>
        <p:cxnSp>
          <p:nvCxnSpPr>
            <p:cNvPr id="564" name="Google Shape;564;p40"/>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565" name="Google Shape;565;p40"/>
            <p:cNvCxnSpPr/>
            <p:nvPr/>
          </p:nvCxnSpPr>
          <p:spPr>
            <a:xfrm rot="10800000">
              <a:off x="3631018" y="3604150"/>
              <a:ext cx="958927" cy="221919"/>
            </a:xfrm>
            <a:prstGeom prst="straightConnector1">
              <a:avLst/>
            </a:prstGeom>
            <a:noFill/>
            <a:ln w="9525" cap="flat" cmpd="sng">
              <a:solidFill>
                <a:srgbClr val="EB792A"/>
              </a:solidFill>
              <a:prstDash val="solid"/>
              <a:round/>
              <a:headEnd type="none" w="sm" len="sm"/>
              <a:tailEnd type="none" w="sm" len="sm"/>
            </a:ln>
          </p:spPr>
        </p:cxnSp>
        <p:cxnSp>
          <p:nvCxnSpPr>
            <p:cNvPr id="566" name="Google Shape;566;p40"/>
            <p:cNvCxnSpPr>
              <a:stCxn id="567" idx="1"/>
            </p:cNvCxnSpPr>
            <p:nvPr/>
          </p:nvCxnSpPr>
          <p:spPr>
            <a:xfrm>
              <a:off x="5540520" y="2083684"/>
              <a:ext cx="106500" cy="560100"/>
            </a:xfrm>
            <a:prstGeom prst="straightConnector1">
              <a:avLst/>
            </a:prstGeom>
            <a:noFill/>
            <a:ln w="9525" cap="flat" cmpd="sng">
              <a:solidFill>
                <a:srgbClr val="EB792A"/>
              </a:solidFill>
              <a:prstDash val="solid"/>
              <a:round/>
              <a:headEnd type="none" w="sm" len="sm"/>
              <a:tailEnd type="none" w="sm" len="sm"/>
            </a:ln>
          </p:spPr>
        </p:cxnSp>
      </p:grpSp>
      <p:pic>
        <p:nvPicPr>
          <p:cNvPr id="568" name="Google Shape;568;p40"/>
          <p:cNvPicPr preferRelativeResize="0"/>
          <p:nvPr/>
        </p:nvPicPr>
        <p:blipFill rotWithShape="1">
          <a:blip r:embed="rId6">
            <a:alphaModFix/>
          </a:blip>
          <a:srcRect/>
          <a:stretch/>
        </p:blipFill>
        <p:spPr>
          <a:xfrm>
            <a:off x="5205538" y="2487669"/>
            <a:ext cx="1600203" cy="1804420"/>
          </a:xfrm>
          <a:prstGeom prst="rect">
            <a:avLst/>
          </a:prstGeom>
          <a:noFill/>
          <a:ln>
            <a:noFill/>
          </a:ln>
        </p:spPr>
      </p:pic>
      <p:pic>
        <p:nvPicPr>
          <p:cNvPr id="569" name="Google Shape;569;p40"/>
          <p:cNvPicPr preferRelativeResize="0"/>
          <p:nvPr/>
        </p:nvPicPr>
        <p:blipFill rotWithShape="1">
          <a:blip r:embed="rId7">
            <a:alphaModFix/>
          </a:blip>
          <a:srcRect/>
          <a:stretch/>
        </p:blipFill>
        <p:spPr>
          <a:xfrm>
            <a:off x="900662" y="1311975"/>
            <a:ext cx="2828551" cy="905258"/>
          </a:xfrm>
          <a:prstGeom prst="rect">
            <a:avLst/>
          </a:prstGeom>
          <a:noFill/>
          <a:ln>
            <a:noFill/>
          </a:ln>
        </p:spPr>
      </p:pic>
      <p:pic>
        <p:nvPicPr>
          <p:cNvPr id="570" name="Google Shape;570;p40"/>
          <p:cNvPicPr preferRelativeResize="0"/>
          <p:nvPr/>
        </p:nvPicPr>
        <p:blipFill rotWithShape="1">
          <a:blip r:embed="rId8">
            <a:alphaModFix/>
          </a:blip>
          <a:srcRect/>
          <a:stretch/>
        </p:blipFill>
        <p:spPr>
          <a:xfrm>
            <a:off x="4453608" y="1225795"/>
            <a:ext cx="2846838" cy="719329"/>
          </a:xfrm>
          <a:prstGeom prst="rect">
            <a:avLst/>
          </a:prstGeom>
          <a:noFill/>
          <a:ln>
            <a:noFill/>
          </a:ln>
        </p:spPr>
      </p:pic>
      <p:pic>
        <p:nvPicPr>
          <p:cNvPr id="571" name="Google Shape;571;p40"/>
          <p:cNvPicPr preferRelativeResize="0"/>
          <p:nvPr/>
        </p:nvPicPr>
        <p:blipFill rotWithShape="1">
          <a:blip r:embed="rId9">
            <a:alphaModFix/>
          </a:blip>
          <a:srcRect/>
          <a:stretch/>
        </p:blipFill>
        <p:spPr>
          <a:xfrm>
            <a:off x="7795151" y="1656468"/>
            <a:ext cx="2855982" cy="780290"/>
          </a:xfrm>
          <a:prstGeom prst="rect">
            <a:avLst/>
          </a:prstGeom>
          <a:noFill/>
          <a:ln>
            <a:noFill/>
          </a:ln>
        </p:spPr>
      </p:pic>
      <p:pic>
        <p:nvPicPr>
          <p:cNvPr id="572" name="Google Shape;572;p40"/>
          <p:cNvPicPr preferRelativeResize="0"/>
          <p:nvPr/>
        </p:nvPicPr>
        <p:blipFill rotWithShape="1">
          <a:blip r:embed="rId10">
            <a:alphaModFix/>
          </a:blip>
          <a:srcRect/>
          <a:stretch/>
        </p:blipFill>
        <p:spPr>
          <a:xfrm>
            <a:off x="722599" y="2818794"/>
            <a:ext cx="2929134" cy="1496571"/>
          </a:xfrm>
          <a:prstGeom prst="rect">
            <a:avLst/>
          </a:prstGeom>
          <a:noFill/>
          <a:ln>
            <a:noFill/>
          </a:ln>
        </p:spPr>
      </p:pic>
      <p:sp>
        <p:nvSpPr>
          <p:cNvPr id="574" name="Google Shape;574;p40"/>
          <p:cNvSpPr txBox="1"/>
          <p:nvPr/>
        </p:nvSpPr>
        <p:spPr>
          <a:xfrm>
            <a:off x="8703153" y="5430939"/>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16%</a:t>
            </a:r>
            <a:r>
              <a:rPr lang="en-US" sz="1400" b="1" i="0" u="none" strike="noStrike" cap="none">
                <a:solidFill>
                  <a:srgbClr val="221F20"/>
                </a:solidFill>
                <a:latin typeface="Arial"/>
                <a:ea typeface="Arial"/>
                <a:cs typeface="Arial"/>
                <a:sym typeface="Arial"/>
              </a:rPr>
              <a:t> </a:t>
            </a:r>
            <a:endParaRPr/>
          </a:p>
        </p:txBody>
      </p:sp>
      <p:sp>
        <p:nvSpPr>
          <p:cNvPr id="575" name="Google Shape;575;p40"/>
          <p:cNvSpPr txBox="1"/>
          <p:nvPr/>
        </p:nvSpPr>
        <p:spPr>
          <a:xfrm>
            <a:off x="6888727" y="5435623"/>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49%</a:t>
            </a:r>
            <a:r>
              <a:rPr lang="en-US" sz="1400" b="1" i="0" u="none" strike="noStrike" cap="none" dirty="0">
                <a:solidFill>
                  <a:srgbClr val="221F20"/>
                </a:solidFill>
                <a:latin typeface="Arial"/>
                <a:ea typeface="Arial"/>
                <a:cs typeface="Arial"/>
                <a:sym typeface="Arial"/>
              </a:rPr>
              <a:t> </a:t>
            </a:r>
            <a:endParaRPr dirty="0"/>
          </a:p>
        </p:txBody>
      </p:sp>
      <p:sp>
        <p:nvSpPr>
          <p:cNvPr id="576" name="Google Shape;576;p40"/>
          <p:cNvSpPr txBox="1"/>
          <p:nvPr/>
        </p:nvSpPr>
        <p:spPr>
          <a:xfrm>
            <a:off x="5109171" y="5435623"/>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64%</a:t>
            </a:r>
            <a:endParaRPr/>
          </a:p>
        </p:txBody>
      </p:sp>
      <p:sp>
        <p:nvSpPr>
          <p:cNvPr id="577" name="Google Shape;577;p40"/>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578" name="Google Shape;578;p40"/>
          <p:cNvPicPr preferRelativeResize="0"/>
          <p:nvPr/>
        </p:nvPicPr>
        <p:blipFill rotWithShape="1">
          <a:blip r:embed="rId11">
            <a:alphaModFix/>
          </a:blip>
          <a:srcRect/>
          <a:stretch/>
        </p:blipFill>
        <p:spPr>
          <a:xfrm>
            <a:off x="10608678" y="5737736"/>
            <a:ext cx="321565" cy="373381"/>
          </a:xfrm>
          <a:prstGeom prst="rect">
            <a:avLst/>
          </a:prstGeom>
          <a:noFill/>
          <a:ln>
            <a:noFill/>
          </a:ln>
        </p:spPr>
      </p:pic>
      <p:pic>
        <p:nvPicPr>
          <p:cNvPr id="579" name="Google Shape;579;p40"/>
          <p:cNvPicPr preferRelativeResize="0"/>
          <p:nvPr/>
        </p:nvPicPr>
        <p:blipFill rotWithShape="1">
          <a:blip r:embed="rId12">
            <a:alphaModFix/>
          </a:blip>
          <a:srcRect/>
          <a:stretch/>
        </p:blipFill>
        <p:spPr>
          <a:xfrm>
            <a:off x="7700746" y="5751308"/>
            <a:ext cx="376429" cy="330709"/>
          </a:xfrm>
          <a:prstGeom prst="rect">
            <a:avLst/>
          </a:prstGeom>
          <a:noFill/>
          <a:ln>
            <a:noFill/>
          </a:ln>
        </p:spPr>
      </p:pic>
      <p:pic>
        <p:nvPicPr>
          <p:cNvPr id="580" name="Google Shape;580;p40"/>
          <p:cNvPicPr preferRelativeResize="0"/>
          <p:nvPr/>
        </p:nvPicPr>
        <p:blipFill rotWithShape="1">
          <a:blip r:embed="rId13">
            <a:alphaModFix/>
          </a:blip>
          <a:srcRect/>
          <a:stretch/>
        </p:blipFill>
        <p:spPr>
          <a:xfrm>
            <a:off x="9202313" y="5793556"/>
            <a:ext cx="802685" cy="385289"/>
          </a:xfrm>
          <a:prstGeom prst="rect">
            <a:avLst/>
          </a:prstGeom>
          <a:noFill/>
          <a:ln>
            <a:noFill/>
          </a:ln>
        </p:spPr>
      </p:pic>
      <p:pic>
        <p:nvPicPr>
          <p:cNvPr id="581" name="Google Shape;581;p40"/>
          <p:cNvPicPr preferRelativeResize="0"/>
          <p:nvPr/>
        </p:nvPicPr>
        <p:blipFill rotWithShape="1">
          <a:blip r:embed="rId14">
            <a:alphaModFix/>
          </a:blip>
          <a:srcRect/>
          <a:stretch/>
        </p:blipFill>
        <p:spPr>
          <a:xfrm>
            <a:off x="4427559" y="5714883"/>
            <a:ext cx="237744" cy="384049"/>
          </a:xfrm>
          <a:prstGeom prst="rect">
            <a:avLst/>
          </a:prstGeom>
          <a:noFill/>
          <a:ln>
            <a:noFill/>
          </a:ln>
        </p:spPr>
      </p:pic>
      <p:pic>
        <p:nvPicPr>
          <p:cNvPr id="582" name="Google Shape;582;p40"/>
          <p:cNvPicPr preferRelativeResize="0"/>
          <p:nvPr/>
        </p:nvPicPr>
        <p:blipFill rotWithShape="1">
          <a:blip r:embed="rId15">
            <a:alphaModFix/>
          </a:blip>
          <a:srcRect/>
          <a:stretch/>
        </p:blipFill>
        <p:spPr>
          <a:xfrm>
            <a:off x="5967858" y="5723859"/>
            <a:ext cx="242316" cy="414529"/>
          </a:xfrm>
          <a:prstGeom prst="rect">
            <a:avLst/>
          </a:prstGeom>
          <a:noFill/>
          <a:ln>
            <a:noFill/>
          </a:ln>
        </p:spPr>
      </p:pic>
      <p:sp>
        <p:nvSpPr>
          <p:cNvPr id="583" name="Google Shape;583;p40"/>
          <p:cNvSpPr txBox="1"/>
          <p:nvPr/>
        </p:nvSpPr>
        <p:spPr>
          <a:xfrm>
            <a:off x="3506165" y="5423705"/>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73%</a:t>
            </a:r>
            <a:endParaRPr/>
          </a:p>
        </p:txBody>
      </p:sp>
      <p:sp>
        <p:nvSpPr>
          <p:cNvPr id="584" name="Google Shape;584;p40"/>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sp>
        <p:nvSpPr>
          <p:cNvPr id="585" name="Google Shape;585;p40"/>
          <p:cNvSpPr txBox="1"/>
          <p:nvPr/>
        </p:nvSpPr>
        <p:spPr>
          <a:xfrm>
            <a:off x="7934613" y="251791"/>
            <a:ext cx="330323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Girls outperform boys in arithmetic, with 51% girls able to solve subtraction problems compared to 50% boys</a:t>
            </a:r>
            <a:endParaRPr/>
          </a:p>
        </p:txBody>
      </p:sp>
      <p:cxnSp>
        <p:nvCxnSpPr>
          <p:cNvPr id="586" name="Google Shape;586;p40"/>
          <p:cNvCxnSpPr/>
          <p:nvPr/>
        </p:nvCxnSpPr>
        <p:spPr>
          <a:xfrm flipH="1">
            <a:off x="4158778" y="4265736"/>
            <a:ext cx="952851" cy="489144"/>
          </a:xfrm>
          <a:prstGeom prst="straightConnector1">
            <a:avLst/>
          </a:prstGeom>
          <a:noFill/>
          <a:ln w="9525" cap="flat" cmpd="sng">
            <a:solidFill>
              <a:srgbClr val="EB792A"/>
            </a:solidFill>
            <a:prstDash val="solid"/>
            <a:round/>
            <a:headEnd type="none" w="sm" len="sm"/>
            <a:tailEnd type="none" w="sm" len="sm"/>
          </a:ln>
        </p:spPr>
      </p:cxnSp>
      <p:pic>
        <p:nvPicPr>
          <p:cNvPr id="587" name="Google Shape;587;p40"/>
          <p:cNvPicPr preferRelativeResize="0"/>
          <p:nvPr/>
        </p:nvPicPr>
        <p:blipFill rotWithShape="1">
          <a:blip r:embed="rId16">
            <a:alphaModFix/>
          </a:blip>
          <a:srcRect t="47727" r="30614"/>
          <a:stretch/>
        </p:blipFill>
        <p:spPr>
          <a:xfrm>
            <a:off x="-70840" y="5189092"/>
            <a:ext cx="3592280" cy="1496571"/>
          </a:xfrm>
          <a:prstGeom prst="rect">
            <a:avLst/>
          </a:prstGeom>
          <a:noFill/>
          <a:ln>
            <a:noFill/>
          </a:ln>
        </p:spPr>
      </p:pic>
      <p:pic>
        <p:nvPicPr>
          <p:cNvPr id="588" name="Google Shape;588;p40"/>
          <p:cNvPicPr preferRelativeResize="0"/>
          <p:nvPr/>
        </p:nvPicPr>
        <p:blipFill rotWithShape="1">
          <a:blip r:embed="rId17">
            <a:alphaModFix/>
          </a:blip>
          <a:srcRect r="35090" b="51432"/>
          <a:stretch/>
        </p:blipFill>
        <p:spPr>
          <a:xfrm>
            <a:off x="295513" y="4688410"/>
            <a:ext cx="1952252" cy="883572"/>
          </a:xfrm>
          <a:prstGeom prst="rect">
            <a:avLst/>
          </a:prstGeom>
          <a:noFill/>
          <a:ln>
            <a:noFill/>
          </a:ln>
        </p:spPr>
      </p:pic>
      <p:sp>
        <p:nvSpPr>
          <p:cNvPr id="589" name="Google Shape;589;p40"/>
          <p:cNvSpPr txBox="1"/>
          <p:nvPr/>
        </p:nvSpPr>
        <p:spPr>
          <a:xfrm>
            <a:off x="861700" y="20464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590" name="Google Shape;590;p40"/>
          <p:cNvSpPr txBox="1"/>
          <p:nvPr/>
        </p:nvSpPr>
        <p:spPr>
          <a:xfrm>
            <a:off x="2344500" y="21885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591" name="Google Shape;591;p40"/>
          <p:cNvSpPr txBox="1"/>
          <p:nvPr/>
        </p:nvSpPr>
        <p:spPr>
          <a:xfrm>
            <a:off x="4411563" y="18565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567" name="Google Shape;567;p40"/>
          <p:cNvSpPr txBox="1"/>
          <p:nvPr/>
        </p:nvSpPr>
        <p:spPr>
          <a:xfrm>
            <a:off x="5849438" y="1885063"/>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592" name="Google Shape;592;p40"/>
          <p:cNvSpPr txBox="1"/>
          <p:nvPr/>
        </p:nvSpPr>
        <p:spPr>
          <a:xfrm>
            <a:off x="7770980" y="22766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593" name="Google Shape;593;p40"/>
          <p:cNvSpPr txBox="1"/>
          <p:nvPr/>
        </p:nvSpPr>
        <p:spPr>
          <a:xfrm>
            <a:off x="9311988" y="24543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594" name="Google Shape;594;p40"/>
          <p:cNvSpPr txBox="1"/>
          <p:nvPr/>
        </p:nvSpPr>
        <p:spPr>
          <a:xfrm>
            <a:off x="2247775" y="714375"/>
            <a:ext cx="1464600" cy="58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52%</a:t>
            </a:r>
            <a:endParaRPr sz="2800">
              <a:solidFill>
                <a:schemeClr val="dk1"/>
              </a:solidFill>
              <a:latin typeface="Calibri"/>
              <a:ea typeface="Calibri"/>
              <a:cs typeface="Calibri"/>
              <a:sym typeface="Calibri"/>
            </a:endParaRPr>
          </a:p>
        </p:txBody>
      </p:sp>
      <p:sp>
        <p:nvSpPr>
          <p:cNvPr id="595" name="Google Shape;595;p40"/>
          <p:cNvSpPr txBox="1"/>
          <p:nvPr/>
        </p:nvSpPr>
        <p:spPr>
          <a:xfrm>
            <a:off x="5965025" y="714375"/>
            <a:ext cx="1407900" cy="4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39%</a:t>
            </a:r>
            <a:endParaRPr sz="2800">
              <a:solidFill>
                <a:schemeClr val="dk1"/>
              </a:solidFill>
              <a:latin typeface="Calibri"/>
              <a:ea typeface="Calibri"/>
              <a:cs typeface="Calibri"/>
              <a:sym typeface="Calibri"/>
            </a:endParaRPr>
          </a:p>
        </p:txBody>
      </p:sp>
      <p:sp>
        <p:nvSpPr>
          <p:cNvPr id="596" name="Google Shape;596;p40"/>
          <p:cNvSpPr txBox="1"/>
          <p:nvPr/>
        </p:nvSpPr>
        <p:spPr>
          <a:xfrm>
            <a:off x="9702775" y="1082450"/>
            <a:ext cx="1600200" cy="3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52%</a:t>
            </a:r>
            <a:endParaRPr sz="2800">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01351A70-6BAE-4E75-265A-86DC3027219E}"/>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310A8799-B104-161F-1775-1DD075C3F5DD}"/>
              </a:ext>
            </a:extLst>
          </p:cNvPr>
          <p:cNvPicPr>
            <a:picLocks noChangeAspect="1"/>
          </p:cNvPicPr>
          <p:nvPr/>
        </p:nvPicPr>
        <p:blipFill>
          <a:blip r:embed="rId18"/>
          <a:srcRect t="18231"/>
          <a:stretch/>
        </p:blipFill>
        <p:spPr>
          <a:xfrm>
            <a:off x="8006574" y="3418010"/>
            <a:ext cx="2883414" cy="1246171"/>
          </a:xfrm>
          <a:prstGeom prst="rect">
            <a:avLst/>
          </a:prstGeom>
        </p:spPr>
      </p:pic>
      <p:sp>
        <p:nvSpPr>
          <p:cNvPr id="3" name="Slide Number Placeholder 2">
            <a:extLst>
              <a:ext uri="{FF2B5EF4-FFF2-40B4-BE49-F238E27FC236}">
                <a16:creationId xmlns:a16="http://schemas.microsoft.com/office/drawing/2014/main" id="{63D3E5A1-D1B5-9F8C-8A27-FFA2E1AD76E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41"/>
          <p:cNvSpPr txBox="1">
            <a:spLocks noGrp="1"/>
          </p:cNvSpPr>
          <p:nvPr>
            <p:ph type="title"/>
          </p:nvPr>
        </p:nvSpPr>
        <p:spPr>
          <a:xfrm>
            <a:off x="919480" y="1"/>
            <a:ext cx="10515600" cy="9347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Karachi West, Sindh - PS 121</a:t>
            </a:r>
            <a:endParaRPr/>
          </a:p>
        </p:txBody>
      </p:sp>
      <p:graphicFrame>
        <p:nvGraphicFramePr>
          <p:cNvPr id="602" name="Google Shape;602;p41"/>
          <p:cNvGraphicFramePr/>
          <p:nvPr/>
        </p:nvGraphicFramePr>
        <p:xfrm>
          <a:off x="334621" y="816268"/>
          <a:ext cx="11286825" cy="3702145"/>
        </p:xfrm>
        <a:graphic>
          <a:graphicData uri="http://schemas.openxmlformats.org/drawingml/2006/table">
            <a:tbl>
              <a:tblPr>
                <a:noFill/>
                <a:tableStyleId>{BE2F7F26-7A3F-44C9-8955-1E4BE06F2619}</a:tableStyleId>
              </a:tblPr>
              <a:tblGrid>
                <a:gridCol w="2396875">
                  <a:extLst>
                    <a:ext uri="{9D8B030D-6E8A-4147-A177-3AD203B41FA5}">
                      <a16:colId xmlns:a16="http://schemas.microsoft.com/office/drawing/2014/main" val="20000"/>
                    </a:ext>
                  </a:extLst>
                </a:gridCol>
                <a:gridCol w="1121725">
                  <a:extLst>
                    <a:ext uri="{9D8B030D-6E8A-4147-A177-3AD203B41FA5}">
                      <a16:colId xmlns:a16="http://schemas.microsoft.com/office/drawing/2014/main" val="20001"/>
                    </a:ext>
                  </a:extLst>
                </a:gridCol>
                <a:gridCol w="1088925">
                  <a:extLst>
                    <a:ext uri="{9D8B030D-6E8A-4147-A177-3AD203B41FA5}">
                      <a16:colId xmlns:a16="http://schemas.microsoft.com/office/drawing/2014/main" val="20002"/>
                    </a:ext>
                  </a:extLst>
                </a:gridCol>
                <a:gridCol w="889725">
                  <a:extLst>
                    <a:ext uri="{9D8B030D-6E8A-4147-A177-3AD203B41FA5}">
                      <a16:colId xmlns:a16="http://schemas.microsoft.com/office/drawing/2014/main" val="20003"/>
                    </a:ext>
                  </a:extLst>
                </a:gridCol>
                <a:gridCol w="1191600">
                  <a:extLst>
                    <a:ext uri="{9D8B030D-6E8A-4147-A177-3AD203B41FA5}">
                      <a16:colId xmlns:a16="http://schemas.microsoft.com/office/drawing/2014/main" val="20004"/>
                    </a:ext>
                  </a:extLst>
                </a:gridCol>
                <a:gridCol w="953275">
                  <a:extLst>
                    <a:ext uri="{9D8B030D-6E8A-4147-A177-3AD203B41FA5}">
                      <a16:colId xmlns:a16="http://schemas.microsoft.com/office/drawing/2014/main" val="20005"/>
                    </a:ext>
                  </a:extLst>
                </a:gridCol>
                <a:gridCol w="986575">
                  <a:extLst>
                    <a:ext uri="{9D8B030D-6E8A-4147-A177-3AD203B41FA5}">
                      <a16:colId xmlns:a16="http://schemas.microsoft.com/office/drawing/2014/main" val="20006"/>
                    </a:ext>
                  </a:extLst>
                </a:gridCol>
                <a:gridCol w="1895500">
                  <a:extLst>
                    <a:ext uri="{9D8B030D-6E8A-4147-A177-3AD203B41FA5}">
                      <a16:colId xmlns:a16="http://schemas.microsoft.com/office/drawing/2014/main" val="20007"/>
                    </a:ext>
                  </a:extLst>
                </a:gridCol>
                <a:gridCol w="762625">
                  <a:extLst>
                    <a:ext uri="{9D8B030D-6E8A-4147-A177-3AD203B41FA5}">
                      <a16:colId xmlns:a16="http://schemas.microsoft.com/office/drawing/2014/main" val="20008"/>
                    </a:ext>
                  </a:extLst>
                </a:gridCol>
              </a:tblGrid>
              <a:tr h="217175">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46275">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1" i="0" u="none" strike="noStrike" cap="none">
                          <a:solidFill>
                            <a:schemeClr val="lt1"/>
                          </a:solidFill>
                          <a:latin typeface="Arial"/>
                          <a:ea typeface="Arial"/>
                          <a:cs typeface="Arial"/>
                          <a:sym typeface="Arial"/>
                        </a:rPr>
                        <a:t>For Girls &amp; Boys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63657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GGHSS Baba Wilayat Ali Shah</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10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10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4627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GBLSS Khursheed ul Islam</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13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11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04 Teachers</a:t>
                      </a:r>
                      <a:endParaRPr sz="1400" b="0" i="0" u="none" strike="noStrike" cap="none">
                        <a:solidFill>
                          <a:srgbClr val="000000"/>
                        </a:solidFill>
                        <a:latin typeface="Arial"/>
                        <a:ea typeface="Arial"/>
                        <a:cs typeface="Arial"/>
                        <a:sym typeface="Arial"/>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sz="1400" b="0" i="0" u="none" strike="noStrike" cap="none">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1113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GBPS Islamia Baba Wilayat Ali Shah</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01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BA = 03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02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01 Teachers</a:t>
                      </a:r>
                      <a:endParaRPr sz="1400" b="0" i="0" u="none" strike="noStrike" cap="none">
                        <a:solidFill>
                          <a:srgbClr val="000000"/>
                        </a:solidFill>
                        <a:latin typeface="Arial"/>
                        <a:ea typeface="Arial"/>
                        <a:cs typeface="Arial"/>
                        <a:sym typeface="Arial"/>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603" name="Google Shape;603;p41"/>
          <p:cNvSpPr txBox="1"/>
          <p:nvPr/>
        </p:nvSpPr>
        <p:spPr>
          <a:xfrm>
            <a:off x="334626" y="4610075"/>
            <a:ext cx="3777300" cy="1862521"/>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GGHSS Baba Wilayat Ali Shah </a:t>
            </a:r>
            <a:endParaRPr sz="1800" b="0" i="0" u="none" strike="noStrike" cap="none" dirty="0">
              <a:solidFill>
                <a:srgbClr val="F37935"/>
              </a:solidFill>
              <a:latin typeface="Calibri"/>
              <a:ea typeface="Calibri"/>
              <a:cs typeface="Calibri"/>
              <a:sym typeface="Calibri"/>
            </a:endParaRPr>
          </a:p>
          <a:p>
            <a:pPr marL="0" marR="0" lvl="0" indent="0" algn="ctr" rtl="0">
              <a:lnSpc>
                <a:spcPct val="50000"/>
              </a:lnSpc>
              <a:spcBef>
                <a:spcPts val="800"/>
              </a:spcBef>
              <a:spcAft>
                <a:spcPts val="0"/>
              </a:spcAft>
              <a:buClr>
                <a:srgbClr val="000000"/>
              </a:buClr>
              <a:buSzPts val="1200"/>
              <a:buFont typeface="Arial"/>
              <a:buNone/>
            </a:pPr>
            <a:r>
              <a:rPr lang="en-US" sz="1200" b="0" i="0" u="none" strike="noStrike" cap="none" dirty="0">
                <a:solidFill>
                  <a:srgbClr val="000000"/>
                </a:solidFill>
                <a:latin typeface="Calibri"/>
                <a:ea typeface="Calibri"/>
                <a:cs typeface="Calibri"/>
                <a:sym typeface="Calibri"/>
              </a:rPr>
              <a:t>(there are no grades 1, 3 or 5 in this school)</a:t>
            </a:r>
            <a:endParaRPr dirty="0"/>
          </a:p>
          <a:p>
            <a:pPr marL="285750" marR="0" lvl="0" indent="-285750" algn="l" rtl="0">
              <a:lnSpc>
                <a:spcPct val="100000"/>
              </a:lnSpc>
              <a:spcBef>
                <a:spcPts val="6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97% </a:t>
            </a:r>
            <a:r>
              <a:rPr lang="en-US" sz="1400" b="0" i="0" u="none" strike="noStrike" cap="none" dirty="0">
                <a:solidFill>
                  <a:srgbClr val="000000"/>
                </a:solidFill>
                <a:latin typeface="Calibri"/>
                <a:ea typeface="Calibri"/>
                <a:cs typeface="Calibri"/>
                <a:sym typeface="Calibri"/>
              </a:rPr>
              <a:t>of </a:t>
            </a:r>
            <a:r>
              <a:rPr lang="en-US" dirty="0">
                <a:latin typeface="Calibri"/>
                <a:ea typeface="Calibri"/>
                <a:cs typeface="Calibri"/>
                <a:sym typeface="Calibri"/>
              </a:rPr>
              <a:t>Grade 6</a:t>
            </a:r>
            <a:r>
              <a:rPr lang="en-US" sz="1400" b="0" i="0" u="none" strike="noStrike" cap="none" dirty="0">
                <a:solidFill>
                  <a:srgbClr val="000000"/>
                </a:solidFill>
                <a:latin typeface="Calibri"/>
                <a:ea typeface="Calibri"/>
                <a:cs typeface="Calibri"/>
                <a:sym typeface="Calibri"/>
              </a:rPr>
              <a:t> students could read </a:t>
            </a:r>
            <a:r>
              <a:rPr lang="en-US" dirty="0">
                <a:latin typeface="Calibri"/>
                <a:ea typeface="Calibri"/>
                <a:cs typeface="Calibri"/>
                <a:sym typeface="Calibri"/>
              </a:rPr>
              <a:t>Urdu </a:t>
            </a:r>
            <a:r>
              <a:rPr lang="en-US" sz="1400" b="0" i="0" u="none" strike="noStrike" cap="none" dirty="0">
                <a:solidFill>
                  <a:srgbClr val="000000"/>
                </a:solidFill>
                <a:latin typeface="Calibri"/>
                <a:ea typeface="Calibri"/>
                <a:cs typeface="Calibri"/>
                <a:sym typeface="Calibri"/>
              </a:rPr>
              <a:t>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87% </a:t>
            </a:r>
            <a:r>
              <a:rPr lang="en-US" sz="1400" b="0" i="0" u="none" strike="noStrike" cap="none" dirty="0">
                <a:solidFill>
                  <a:srgbClr val="000000"/>
                </a:solidFill>
                <a:latin typeface="Calibri"/>
                <a:ea typeface="Calibri"/>
                <a:cs typeface="Calibri"/>
                <a:sym typeface="Calibri"/>
              </a:rPr>
              <a:t>of Grade 6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37% </a:t>
            </a:r>
            <a:r>
              <a:rPr lang="en-US" sz="1400" b="0" i="0" u="none" strike="noStrike" cap="none" dirty="0">
                <a:solidFill>
                  <a:srgbClr val="000000"/>
                </a:solidFill>
                <a:latin typeface="Calibri"/>
                <a:ea typeface="Calibri"/>
                <a:cs typeface="Calibri"/>
                <a:sym typeface="Calibri"/>
              </a:rPr>
              <a:t>of </a:t>
            </a:r>
            <a:r>
              <a:rPr lang="en-US" dirty="0">
                <a:latin typeface="Calibri"/>
                <a:ea typeface="Calibri"/>
                <a:cs typeface="Calibri"/>
                <a:sym typeface="Calibri"/>
              </a:rPr>
              <a:t>Grade 6</a:t>
            </a:r>
            <a:r>
              <a:rPr lang="en-US" sz="1400" b="0" i="0" u="none" strike="noStrike" cap="none" dirty="0">
                <a:solidFill>
                  <a:srgbClr val="000000"/>
                </a:solidFill>
                <a:latin typeface="Calibri"/>
                <a:ea typeface="Calibri"/>
                <a:cs typeface="Calibri"/>
                <a:sym typeface="Calibri"/>
              </a:rPr>
              <a:t> students could do division.</a:t>
            </a:r>
            <a:endParaRPr dirty="0"/>
          </a:p>
        </p:txBody>
      </p:sp>
      <p:sp>
        <p:nvSpPr>
          <p:cNvPr id="604" name="Google Shape;604;p41"/>
          <p:cNvSpPr txBox="1"/>
          <p:nvPr/>
        </p:nvSpPr>
        <p:spPr>
          <a:xfrm>
            <a:off x="8066950" y="4586650"/>
            <a:ext cx="3777300" cy="1960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a:solidFill>
                  <a:srgbClr val="F37935"/>
                </a:solidFill>
                <a:latin typeface="Calibri"/>
                <a:ea typeface="Calibri"/>
                <a:cs typeface="Calibri"/>
                <a:sym typeface="Calibri"/>
              </a:rPr>
              <a:t>GBPS Islamia Baba Wilayat Ali Shah </a:t>
            </a: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70% </a:t>
            </a:r>
            <a:r>
              <a:rPr lang="en-US" sz="1400" b="0" i="0" u="none" strike="noStrike" cap="none">
                <a:solidFill>
                  <a:srgbClr val="000000"/>
                </a:solidFill>
                <a:latin typeface="Calibri"/>
                <a:ea typeface="Calibri"/>
                <a:cs typeface="Calibri"/>
                <a:sym typeface="Calibri"/>
              </a:rPr>
              <a:t>of Grade 5 students could read Urdu story.</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50% </a:t>
            </a:r>
            <a:r>
              <a:rPr lang="en-US" sz="1400" b="0" i="0" u="none" strike="noStrike" cap="none">
                <a:solidFill>
                  <a:srgbClr val="000000"/>
                </a:solidFill>
                <a:latin typeface="Calibri"/>
                <a:ea typeface="Calibri"/>
                <a:cs typeface="Calibri"/>
                <a:sym typeface="Calibri"/>
              </a:rPr>
              <a:t>of Grade 5 students could read English sentences.</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20% </a:t>
            </a:r>
            <a:r>
              <a:rPr lang="en-US" sz="1400" b="0" i="0" u="none" strike="noStrike" cap="none">
                <a:solidFill>
                  <a:srgbClr val="000000"/>
                </a:solidFill>
                <a:latin typeface="Calibri"/>
                <a:ea typeface="Calibri"/>
                <a:cs typeface="Calibri"/>
                <a:sym typeface="Calibri"/>
              </a:rPr>
              <a:t>of Grade 5 students could do division.</a:t>
            </a:r>
            <a:endParaRPr/>
          </a:p>
          <a:p>
            <a:pPr marL="0" marR="0" lvl="0" indent="0" algn="l" rtl="0">
              <a:lnSpc>
                <a:spcPct val="115000"/>
              </a:lnSpc>
              <a:spcBef>
                <a:spcPts val="400"/>
              </a:spcBef>
              <a:spcAft>
                <a:spcPts val="0"/>
              </a:spcAft>
              <a:buNone/>
            </a:pPr>
            <a:r>
              <a:rPr lang="en-US" sz="1400" b="0" i="0" u="none" strike="noStrike" cap="none">
                <a:solidFill>
                  <a:srgbClr val="000000"/>
                </a:solidFill>
                <a:latin typeface="Calibri"/>
                <a:ea typeface="Calibri"/>
                <a:cs typeface="Calibri"/>
                <a:sym typeface="Calibri"/>
              </a:rPr>
              <a:t> </a:t>
            </a:r>
            <a:endParaRPr/>
          </a:p>
        </p:txBody>
      </p:sp>
      <p:sp>
        <p:nvSpPr>
          <p:cNvPr id="605" name="Google Shape;605;p41"/>
          <p:cNvSpPr txBox="1"/>
          <p:nvPr/>
        </p:nvSpPr>
        <p:spPr>
          <a:xfrm>
            <a:off x="4111925" y="4610075"/>
            <a:ext cx="3670800" cy="1960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800"/>
              </a:spcBef>
              <a:spcAft>
                <a:spcPts val="0"/>
              </a:spcAft>
              <a:buClr>
                <a:srgbClr val="000000"/>
              </a:buClr>
              <a:buSzPts val="1800"/>
              <a:buFont typeface="Arial"/>
              <a:buNone/>
            </a:pPr>
            <a:r>
              <a:rPr lang="en-US" sz="1800" b="1" i="0" u="none" strike="noStrike" cap="none">
                <a:solidFill>
                  <a:srgbClr val="F37935"/>
                </a:solidFill>
                <a:latin typeface="Calibri"/>
                <a:ea typeface="Calibri"/>
                <a:cs typeface="Calibri"/>
                <a:sym typeface="Calibri"/>
              </a:rPr>
              <a:t>GBLSS Khursheed ul Islam</a:t>
            </a:r>
            <a:endParaRPr sz="14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100% </a:t>
            </a:r>
            <a:r>
              <a:rPr lang="en-US" sz="1400" b="0" i="0" u="none" strike="noStrike" cap="none">
                <a:solidFill>
                  <a:srgbClr val="000000"/>
                </a:solidFill>
                <a:latin typeface="Calibri"/>
                <a:ea typeface="Calibri"/>
                <a:cs typeface="Calibri"/>
                <a:sym typeface="Calibri"/>
              </a:rPr>
              <a:t>of Grade 5 students could read Urdu story.</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100% </a:t>
            </a:r>
            <a:r>
              <a:rPr lang="en-US" sz="1400" b="0" i="0" u="none" strike="noStrike" cap="none">
                <a:solidFill>
                  <a:srgbClr val="000000"/>
                </a:solidFill>
                <a:latin typeface="Calibri"/>
                <a:ea typeface="Calibri"/>
                <a:cs typeface="Calibri"/>
                <a:sym typeface="Calibri"/>
              </a:rPr>
              <a:t>of Grade 5 students could read English sentences.</a:t>
            </a:r>
            <a:endParaRPr/>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a:solidFill>
                  <a:srgbClr val="000000"/>
                </a:solidFill>
                <a:latin typeface="Calibri"/>
                <a:ea typeface="Calibri"/>
                <a:cs typeface="Calibri"/>
                <a:sym typeface="Calibri"/>
              </a:rPr>
              <a:t>60% </a:t>
            </a:r>
            <a:r>
              <a:rPr lang="en-US" sz="1400" b="0" i="0" u="none" strike="noStrike" cap="none">
                <a:solidFill>
                  <a:srgbClr val="000000"/>
                </a:solidFill>
                <a:latin typeface="Calibri"/>
                <a:ea typeface="Calibri"/>
                <a:cs typeface="Calibri"/>
                <a:sym typeface="Calibri"/>
              </a:rPr>
              <a:t>of Grade 5 students could do division.</a:t>
            </a:r>
            <a:endParaRPr/>
          </a:p>
          <a:p>
            <a:pPr marL="0" marR="0" lvl="0" indent="0" algn="l" rtl="0">
              <a:lnSpc>
                <a:spcPct val="115000"/>
              </a:lnSpc>
              <a:spcBef>
                <a:spcPts val="400"/>
              </a:spcBef>
              <a:spcAft>
                <a:spcPts val="0"/>
              </a:spcAft>
              <a:buNone/>
            </a:pPr>
            <a:endParaRPr/>
          </a:p>
        </p:txBody>
      </p:sp>
      <p:sp>
        <p:nvSpPr>
          <p:cNvPr id="2" name="Slide Number Placeholder 1">
            <a:extLst>
              <a:ext uri="{FF2B5EF4-FFF2-40B4-BE49-F238E27FC236}">
                <a16:creationId xmlns:a16="http://schemas.microsoft.com/office/drawing/2014/main" id="{07AC1961-6CC9-CD5F-CD83-9A101882CD6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42"/>
          <p:cNvPicPr preferRelativeResize="0"/>
          <p:nvPr/>
        </p:nvPicPr>
        <p:blipFill rotWithShape="1">
          <a:blip r:embed="rId3">
            <a:alphaModFix/>
          </a:blip>
          <a:srcRect t="14948" b="12324"/>
          <a:stretch/>
        </p:blipFill>
        <p:spPr>
          <a:xfrm>
            <a:off x="289791" y="666647"/>
            <a:ext cx="6382328" cy="6006897"/>
          </a:xfrm>
          <a:prstGeom prst="rect">
            <a:avLst/>
          </a:prstGeom>
          <a:noFill/>
          <a:ln>
            <a:noFill/>
          </a:ln>
        </p:spPr>
      </p:pic>
      <p:sp>
        <p:nvSpPr>
          <p:cNvPr id="611" name="Google Shape;611;p42"/>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612" name="Google Shape;612;p42"/>
          <p:cNvSpPr txBox="1"/>
          <p:nvPr/>
        </p:nvSpPr>
        <p:spPr>
          <a:xfrm>
            <a:off x="7715827" y="1663758"/>
            <a:ext cx="4553931" cy="450431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91%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2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100%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0%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17%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83%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87%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13% in Private School</a:t>
            </a:r>
            <a:endParaRPr dirty="0"/>
          </a:p>
        </p:txBody>
      </p:sp>
      <p:pic>
        <p:nvPicPr>
          <p:cNvPr id="613" name="Google Shape;613;p42"/>
          <p:cNvPicPr preferRelativeResize="0"/>
          <p:nvPr/>
        </p:nvPicPr>
        <p:blipFill rotWithShape="1">
          <a:blip r:embed="rId4">
            <a:alphaModFix/>
          </a:blip>
          <a:srcRect/>
          <a:stretch/>
        </p:blipFill>
        <p:spPr>
          <a:xfrm>
            <a:off x="7715827" y="2174586"/>
            <a:ext cx="674395" cy="431224"/>
          </a:xfrm>
          <a:prstGeom prst="rect">
            <a:avLst/>
          </a:prstGeom>
          <a:noFill/>
          <a:ln>
            <a:noFill/>
          </a:ln>
        </p:spPr>
      </p:pic>
      <p:pic>
        <p:nvPicPr>
          <p:cNvPr id="614" name="Google Shape;614;p42"/>
          <p:cNvPicPr preferRelativeResize="0"/>
          <p:nvPr/>
        </p:nvPicPr>
        <p:blipFill rotWithShape="1">
          <a:blip r:embed="rId5">
            <a:alphaModFix/>
          </a:blip>
          <a:srcRect/>
          <a:stretch/>
        </p:blipFill>
        <p:spPr>
          <a:xfrm>
            <a:off x="7724246" y="2915674"/>
            <a:ext cx="735588" cy="523486"/>
          </a:xfrm>
          <a:prstGeom prst="rect">
            <a:avLst/>
          </a:prstGeom>
          <a:noFill/>
          <a:ln>
            <a:noFill/>
          </a:ln>
        </p:spPr>
      </p:pic>
      <p:pic>
        <p:nvPicPr>
          <p:cNvPr id="615" name="Google Shape;615;p42"/>
          <p:cNvPicPr preferRelativeResize="0"/>
          <p:nvPr/>
        </p:nvPicPr>
        <p:blipFill rotWithShape="1">
          <a:blip r:embed="rId5">
            <a:alphaModFix/>
          </a:blip>
          <a:srcRect/>
          <a:stretch/>
        </p:blipFill>
        <p:spPr>
          <a:xfrm>
            <a:off x="7724246" y="5292814"/>
            <a:ext cx="735588" cy="523486"/>
          </a:xfrm>
          <a:prstGeom prst="rect">
            <a:avLst/>
          </a:prstGeom>
          <a:noFill/>
          <a:ln>
            <a:noFill/>
          </a:ln>
        </p:spPr>
      </p:pic>
      <p:pic>
        <p:nvPicPr>
          <p:cNvPr id="616" name="Google Shape;616;p42"/>
          <p:cNvPicPr preferRelativeResize="0"/>
          <p:nvPr/>
        </p:nvPicPr>
        <p:blipFill rotWithShape="1">
          <a:blip r:embed="rId6">
            <a:alphaModFix/>
          </a:blip>
          <a:srcRect/>
          <a:stretch/>
        </p:blipFill>
        <p:spPr>
          <a:xfrm>
            <a:off x="7870676" y="4441106"/>
            <a:ext cx="519546" cy="499940"/>
          </a:xfrm>
          <a:prstGeom prst="rect">
            <a:avLst/>
          </a:prstGeom>
          <a:noFill/>
          <a:ln>
            <a:noFill/>
          </a:ln>
        </p:spPr>
      </p:pic>
      <p:sp>
        <p:nvSpPr>
          <p:cNvPr id="9" name="TextBox 8">
            <a:extLst>
              <a:ext uri="{FF2B5EF4-FFF2-40B4-BE49-F238E27FC236}">
                <a16:creationId xmlns:a16="http://schemas.microsoft.com/office/drawing/2014/main" id="{CA012B94-6D6E-DE4C-B801-90435086DAD4}"/>
              </a:ext>
            </a:extLst>
          </p:cNvPr>
          <p:cNvSpPr txBox="1"/>
          <p:nvPr/>
        </p:nvSpPr>
        <p:spPr>
          <a:xfrm>
            <a:off x="8560660" y="4808478"/>
            <a:ext cx="3709098" cy="307777"/>
          </a:xfrm>
          <a:prstGeom prst="rect">
            <a:avLst/>
          </a:prstGeom>
          <a:noFill/>
        </p:spPr>
        <p:txBody>
          <a:bodyPr wrap="square" rtlCol="0">
            <a:spAutoFit/>
          </a:bodyPr>
          <a:lstStyle/>
          <a:p>
            <a:r>
              <a:rPr lang="en-US" b="1" dirty="0"/>
              <a:t>Girls OOS = 7% 	Boys OOS</a:t>
            </a:r>
            <a:r>
              <a:rPr lang="en-US" dirty="0"/>
              <a:t>= </a:t>
            </a:r>
            <a:r>
              <a:rPr lang="en-US" b="1" dirty="0"/>
              <a:t>10%</a:t>
            </a:r>
          </a:p>
        </p:txBody>
      </p:sp>
      <p:sp>
        <p:nvSpPr>
          <p:cNvPr id="2" name="Slide Number Placeholder 1">
            <a:extLst>
              <a:ext uri="{FF2B5EF4-FFF2-40B4-BE49-F238E27FC236}">
                <a16:creationId xmlns:a16="http://schemas.microsoft.com/office/drawing/2014/main" id="{60D1C1C8-2E8A-335A-0136-AEFFAF6F19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621" name="Google Shape;621;p43"/>
          <p:cNvPicPr preferRelativeResize="0"/>
          <p:nvPr/>
        </p:nvPicPr>
        <p:blipFill rotWithShape="1">
          <a:blip r:embed="rId3">
            <a:alphaModFix/>
          </a:blip>
          <a:srcRect r="60517" b="56239"/>
          <a:stretch/>
        </p:blipFill>
        <p:spPr>
          <a:xfrm>
            <a:off x="4413678" y="624443"/>
            <a:ext cx="1208244" cy="555551"/>
          </a:xfrm>
          <a:prstGeom prst="rect">
            <a:avLst/>
          </a:prstGeom>
          <a:noFill/>
          <a:ln>
            <a:noFill/>
          </a:ln>
        </p:spPr>
      </p:pic>
      <p:pic>
        <p:nvPicPr>
          <p:cNvPr id="622" name="Google Shape;622;p43"/>
          <p:cNvPicPr preferRelativeResize="0"/>
          <p:nvPr/>
        </p:nvPicPr>
        <p:blipFill rotWithShape="1">
          <a:blip r:embed="rId4">
            <a:alphaModFix/>
          </a:blip>
          <a:srcRect r="60360" b="55217"/>
          <a:stretch/>
        </p:blipFill>
        <p:spPr>
          <a:xfrm>
            <a:off x="843018" y="1073482"/>
            <a:ext cx="1208245" cy="555551"/>
          </a:xfrm>
          <a:prstGeom prst="rect">
            <a:avLst/>
          </a:prstGeom>
          <a:noFill/>
          <a:ln>
            <a:noFill/>
          </a:ln>
        </p:spPr>
      </p:pic>
      <p:pic>
        <p:nvPicPr>
          <p:cNvPr id="623" name="Google Shape;623;p43"/>
          <p:cNvPicPr preferRelativeResize="0"/>
          <p:nvPr/>
        </p:nvPicPr>
        <p:blipFill rotWithShape="1">
          <a:blip r:embed="rId5">
            <a:alphaModFix/>
          </a:blip>
          <a:srcRect r="60517" b="53384"/>
          <a:stretch/>
        </p:blipFill>
        <p:spPr>
          <a:xfrm>
            <a:off x="8235710" y="1149681"/>
            <a:ext cx="1208246" cy="555550"/>
          </a:xfrm>
          <a:prstGeom prst="rect">
            <a:avLst/>
          </a:prstGeom>
          <a:noFill/>
          <a:ln>
            <a:noFill/>
          </a:ln>
        </p:spPr>
      </p:pic>
      <p:grpSp>
        <p:nvGrpSpPr>
          <p:cNvPr id="624" name="Google Shape;624;p43"/>
          <p:cNvGrpSpPr/>
          <p:nvPr/>
        </p:nvGrpSpPr>
        <p:grpSpPr>
          <a:xfrm>
            <a:off x="3897975" y="2086021"/>
            <a:ext cx="4178722" cy="2903990"/>
            <a:chOff x="3589057" y="2123092"/>
            <a:chExt cx="4178722" cy="2903990"/>
          </a:xfrm>
        </p:grpSpPr>
        <p:cxnSp>
          <p:nvCxnSpPr>
            <p:cNvPr id="625" name="Google Shape;625;p43"/>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626" name="Google Shape;626;p43"/>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627" name="Google Shape;627;p43"/>
            <p:cNvCxnSpPr/>
            <p:nvPr/>
          </p:nvCxnSpPr>
          <p:spPr>
            <a:xfrm rot="10800000">
              <a:off x="5718593" y="4329160"/>
              <a:ext cx="704215" cy="697922"/>
            </a:xfrm>
            <a:prstGeom prst="straightConnector1">
              <a:avLst/>
            </a:prstGeom>
            <a:noFill/>
            <a:ln w="9525" cap="flat" cmpd="sng">
              <a:solidFill>
                <a:srgbClr val="EB792A"/>
              </a:solidFill>
              <a:prstDash val="solid"/>
              <a:round/>
              <a:headEnd type="none" w="sm" len="sm"/>
              <a:tailEnd type="none" w="sm" len="sm"/>
            </a:ln>
          </p:spPr>
        </p:cxnSp>
        <p:cxnSp>
          <p:nvCxnSpPr>
            <p:cNvPr id="628" name="Google Shape;628;p43"/>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629" name="Google Shape;629;p43"/>
            <p:cNvCxnSpPr/>
            <p:nvPr/>
          </p:nvCxnSpPr>
          <p:spPr>
            <a:xfrm rot="10800000">
              <a:off x="3589057" y="3698877"/>
              <a:ext cx="1000888" cy="127192"/>
            </a:xfrm>
            <a:prstGeom prst="straightConnector1">
              <a:avLst/>
            </a:prstGeom>
            <a:noFill/>
            <a:ln w="9525" cap="flat" cmpd="sng">
              <a:solidFill>
                <a:srgbClr val="EB792A"/>
              </a:solidFill>
              <a:prstDash val="solid"/>
              <a:round/>
              <a:headEnd type="none" w="sm" len="sm"/>
              <a:tailEnd type="none" w="sm" len="sm"/>
            </a:ln>
          </p:spPr>
        </p:cxnSp>
        <p:cxnSp>
          <p:nvCxnSpPr>
            <p:cNvPr id="630" name="Google Shape;630;p43"/>
            <p:cNvCxnSpPr/>
            <p:nvPr/>
          </p:nvCxnSpPr>
          <p:spPr>
            <a:xfrm>
              <a:off x="5646908" y="2123092"/>
              <a:ext cx="0" cy="520723"/>
            </a:xfrm>
            <a:prstGeom prst="straightConnector1">
              <a:avLst/>
            </a:prstGeom>
            <a:noFill/>
            <a:ln w="9525" cap="flat" cmpd="sng">
              <a:solidFill>
                <a:srgbClr val="EB792A"/>
              </a:solidFill>
              <a:prstDash val="solid"/>
              <a:round/>
              <a:headEnd type="none" w="sm" len="sm"/>
              <a:tailEnd type="none" w="sm" len="sm"/>
            </a:ln>
          </p:spPr>
        </p:cxnSp>
      </p:grpSp>
      <p:pic>
        <p:nvPicPr>
          <p:cNvPr id="631" name="Google Shape;631;p43"/>
          <p:cNvPicPr preferRelativeResize="0"/>
          <p:nvPr/>
        </p:nvPicPr>
        <p:blipFill rotWithShape="1">
          <a:blip r:embed="rId6">
            <a:alphaModFix/>
          </a:blip>
          <a:srcRect/>
          <a:stretch/>
        </p:blipFill>
        <p:spPr>
          <a:xfrm>
            <a:off x="5220102" y="2565911"/>
            <a:ext cx="1617444" cy="2006087"/>
          </a:xfrm>
          <a:prstGeom prst="rect">
            <a:avLst/>
          </a:prstGeom>
          <a:noFill/>
          <a:ln>
            <a:noFill/>
          </a:ln>
        </p:spPr>
      </p:pic>
      <p:pic>
        <p:nvPicPr>
          <p:cNvPr id="632" name="Google Shape;632;p43"/>
          <p:cNvPicPr preferRelativeResize="0"/>
          <p:nvPr/>
        </p:nvPicPr>
        <p:blipFill rotWithShape="1">
          <a:blip r:embed="rId7">
            <a:alphaModFix/>
          </a:blip>
          <a:srcRect/>
          <a:stretch/>
        </p:blipFill>
        <p:spPr>
          <a:xfrm>
            <a:off x="843018" y="1536283"/>
            <a:ext cx="2913895" cy="740666"/>
          </a:xfrm>
          <a:prstGeom prst="rect">
            <a:avLst/>
          </a:prstGeom>
          <a:noFill/>
          <a:ln>
            <a:noFill/>
          </a:ln>
        </p:spPr>
      </p:pic>
      <p:pic>
        <p:nvPicPr>
          <p:cNvPr id="633" name="Google Shape;633;p43"/>
          <p:cNvPicPr preferRelativeResize="0"/>
          <p:nvPr/>
        </p:nvPicPr>
        <p:blipFill rotWithShape="1">
          <a:blip r:embed="rId8">
            <a:alphaModFix/>
          </a:blip>
          <a:srcRect/>
          <a:stretch/>
        </p:blipFill>
        <p:spPr>
          <a:xfrm>
            <a:off x="4410164" y="1038955"/>
            <a:ext cx="2855983" cy="749810"/>
          </a:xfrm>
          <a:prstGeom prst="rect">
            <a:avLst/>
          </a:prstGeom>
          <a:noFill/>
          <a:ln>
            <a:noFill/>
          </a:ln>
        </p:spPr>
      </p:pic>
      <p:pic>
        <p:nvPicPr>
          <p:cNvPr id="634" name="Google Shape;634;p43"/>
          <p:cNvPicPr preferRelativeResize="0"/>
          <p:nvPr/>
        </p:nvPicPr>
        <p:blipFill rotWithShape="1">
          <a:blip r:embed="rId9">
            <a:alphaModFix/>
          </a:blip>
          <a:srcRect/>
          <a:stretch/>
        </p:blipFill>
        <p:spPr>
          <a:xfrm>
            <a:off x="7862700" y="1587464"/>
            <a:ext cx="2913894" cy="719329"/>
          </a:xfrm>
          <a:prstGeom prst="rect">
            <a:avLst/>
          </a:prstGeom>
          <a:noFill/>
          <a:ln>
            <a:noFill/>
          </a:ln>
        </p:spPr>
      </p:pic>
      <p:pic>
        <p:nvPicPr>
          <p:cNvPr id="635" name="Google Shape;635;p43"/>
          <p:cNvPicPr preferRelativeResize="0"/>
          <p:nvPr/>
        </p:nvPicPr>
        <p:blipFill rotWithShape="1">
          <a:blip r:embed="rId10">
            <a:alphaModFix/>
          </a:blip>
          <a:srcRect/>
          <a:stretch/>
        </p:blipFill>
        <p:spPr>
          <a:xfrm>
            <a:off x="633941" y="2815950"/>
            <a:ext cx="2834646" cy="1432563"/>
          </a:xfrm>
          <a:prstGeom prst="rect">
            <a:avLst/>
          </a:prstGeom>
          <a:noFill/>
          <a:ln>
            <a:noFill/>
          </a:ln>
        </p:spPr>
      </p:pic>
      <p:sp>
        <p:nvSpPr>
          <p:cNvPr id="637" name="Google Shape;637;p43"/>
          <p:cNvSpPr txBox="1"/>
          <p:nvPr/>
        </p:nvSpPr>
        <p:spPr>
          <a:xfrm>
            <a:off x="8913659" y="5437712"/>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2%</a:t>
            </a:r>
            <a:r>
              <a:rPr lang="en-US" sz="1400" b="1" i="0" u="none" strike="noStrike" cap="none">
                <a:solidFill>
                  <a:srgbClr val="221F20"/>
                </a:solidFill>
                <a:latin typeface="Arial"/>
                <a:ea typeface="Arial"/>
                <a:cs typeface="Arial"/>
                <a:sym typeface="Arial"/>
              </a:rPr>
              <a:t> </a:t>
            </a:r>
            <a:endParaRPr/>
          </a:p>
        </p:txBody>
      </p:sp>
      <p:sp>
        <p:nvSpPr>
          <p:cNvPr id="638" name="Google Shape;638;p43"/>
          <p:cNvSpPr txBox="1"/>
          <p:nvPr/>
        </p:nvSpPr>
        <p:spPr>
          <a:xfrm>
            <a:off x="7177314" y="5441260"/>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6%</a:t>
            </a:r>
            <a:r>
              <a:rPr lang="en-US" sz="1400" b="1" i="0" u="none" strike="noStrike" cap="none" dirty="0">
                <a:solidFill>
                  <a:srgbClr val="221F20"/>
                </a:solidFill>
                <a:latin typeface="Arial"/>
                <a:ea typeface="Arial"/>
                <a:cs typeface="Arial"/>
                <a:sym typeface="Arial"/>
              </a:rPr>
              <a:t> </a:t>
            </a:r>
            <a:endParaRPr dirty="0"/>
          </a:p>
        </p:txBody>
      </p:sp>
      <p:sp>
        <p:nvSpPr>
          <p:cNvPr id="639" name="Google Shape;639;p43"/>
          <p:cNvSpPr txBox="1"/>
          <p:nvPr/>
        </p:nvSpPr>
        <p:spPr>
          <a:xfrm>
            <a:off x="5397758" y="5441260"/>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46%</a:t>
            </a:r>
            <a:endParaRPr/>
          </a:p>
        </p:txBody>
      </p:sp>
      <p:sp>
        <p:nvSpPr>
          <p:cNvPr id="640" name="Google Shape;640;p43"/>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641" name="Google Shape;641;p43"/>
          <p:cNvPicPr preferRelativeResize="0"/>
          <p:nvPr/>
        </p:nvPicPr>
        <p:blipFill rotWithShape="1">
          <a:blip r:embed="rId11">
            <a:alphaModFix/>
          </a:blip>
          <a:srcRect/>
          <a:stretch/>
        </p:blipFill>
        <p:spPr>
          <a:xfrm>
            <a:off x="10608678" y="5737736"/>
            <a:ext cx="321565" cy="373381"/>
          </a:xfrm>
          <a:prstGeom prst="rect">
            <a:avLst/>
          </a:prstGeom>
          <a:noFill/>
          <a:ln>
            <a:noFill/>
          </a:ln>
        </p:spPr>
      </p:pic>
      <p:pic>
        <p:nvPicPr>
          <p:cNvPr id="642" name="Google Shape;642;p43"/>
          <p:cNvPicPr preferRelativeResize="0"/>
          <p:nvPr/>
        </p:nvPicPr>
        <p:blipFill rotWithShape="1">
          <a:blip r:embed="rId12">
            <a:alphaModFix/>
          </a:blip>
          <a:srcRect/>
          <a:stretch/>
        </p:blipFill>
        <p:spPr>
          <a:xfrm>
            <a:off x="7989333" y="5756945"/>
            <a:ext cx="376429" cy="330709"/>
          </a:xfrm>
          <a:prstGeom prst="rect">
            <a:avLst/>
          </a:prstGeom>
          <a:noFill/>
          <a:ln>
            <a:noFill/>
          </a:ln>
        </p:spPr>
      </p:pic>
      <p:pic>
        <p:nvPicPr>
          <p:cNvPr id="643" name="Google Shape;643;p43"/>
          <p:cNvPicPr preferRelativeResize="0"/>
          <p:nvPr/>
        </p:nvPicPr>
        <p:blipFill rotWithShape="1">
          <a:blip r:embed="rId13">
            <a:alphaModFix/>
          </a:blip>
          <a:srcRect/>
          <a:stretch/>
        </p:blipFill>
        <p:spPr>
          <a:xfrm>
            <a:off x="9412819" y="5800329"/>
            <a:ext cx="802685" cy="385289"/>
          </a:xfrm>
          <a:prstGeom prst="rect">
            <a:avLst/>
          </a:prstGeom>
          <a:noFill/>
          <a:ln>
            <a:noFill/>
          </a:ln>
        </p:spPr>
      </p:pic>
      <p:pic>
        <p:nvPicPr>
          <p:cNvPr id="644" name="Google Shape;644;p43"/>
          <p:cNvPicPr preferRelativeResize="0"/>
          <p:nvPr/>
        </p:nvPicPr>
        <p:blipFill rotWithShape="1">
          <a:blip r:embed="rId14">
            <a:alphaModFix/>
          </a:blip>
          <a:srcRect/>
          <a:stretch/>
        </p:blipFill>
        <p:spPr>
          <a:xfrm>
            <a:off x="4602261" y="5732438"/>
            <a:ext cx="237744" cy="384049"/>
          </a:xfrm>
          <a:prstGeom prst="rect">
            <a:avLst/>
          </a:prstGeom>
          <a:noFill/>
          <a:ln>
            <a:noFill/>
          </a:ln>
        </p:spPr>
      </p:pic>
      <p:pic>
        <p:nvPicPr>
          <p:cNvPr id="645" name="Google Shape;645;p43"/>
          <p:cNvPicPr preferRelativeResize="0"/>
          <p:nvPr/>
        </p:nvPicPr>
        <p:blipFill rotWithShape="1">
          <a:blip r:embed="rId15">
            <a:alphaModFix/>
          </a:blip>
          <a:srcRect/>
          <a:stretch/>
        </p:blipFill>
        <p:spPr>
          <a:xfrm>
            <a:off x="6256445" y="5729496"/>
            <a:ext cx="242316" cy="414529"/>
          </a:xfrm>
          <a:prstGeom prst="rect">
            <a:avLst/>
          </a:prstGeom>
          <a:noFill/>
          <a:ln>
            <a:noFill/>
          </a:ln>
        </p:spPr>
      </p:pic>
      <p:sp>
        <p:nvSpPr>
          <p:cNvPr id="646" name="Google Shape;646;p43"/>
          <p:cNvSpPr txBox="1"/>
          <p:nvPr/>
        </p:nvSpPr>
        <p:spPr>
          <a:xfrm>
            <a:off x="3680867" y="5441260"/>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79%</a:t>
            </a:r>
            <a:endParaRPr/>
          </a:p>
        </p:txBody>
      </p:sp>
      <p:sp>
        <p:nvSpPr>
          <p:cNvPr id="647" name="Google Shape;647;p43"/>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sp>
        <p:nvSpPr>
          <p:cNvPr id="648" name="Google Shape;648;p43"/>
          <p:cNvSpPr txBox="1"/>
          <p:nvPr/>
        </p:nvSpPr>
        <p:spPr>
          <a:xfrm>
            <a:off x="7767375" y="107400"/>
            <a:ext cx="3541500" cy="69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000000"/>
                </a:solidFill>
                <a:latin typeface="Arial"/>
                <a:ea typeface="Arial"/>
                <a:cs typeface="Arial"/>
                <a:sym typeface="Arial"/>
              </a:rPr>
              <a:t>Girls outperform boys in English, with 54% girls able to read at least words, compared to 39% boys.</a:t>
            </a:r>
            <a:endParaRPr sz="1300"/>
          </a:p>
        </p:txBody>
      </p:sp>
      <p:cxnSp>
        <p:nvCxnSpPr>
          <p:cNvPr id="649" name="Google Shape;649;p43"/>
          <p:cNvCxnSpPr/>
          <p:nvPr/>
        </p:nvCxnSpPr>
        <p:spPr>
          <a:xfrm flipH="1">
            <a:off x="4158778" y="4265736"/>
            <a:ext cx="952851" cy="489144"/>
          </a:xfrm>
          <a:prstGeom prst="straightConnector1">
            <a:avLst/>
          </a:prstGeom>
          <a:noFill/>
          <a:ln w="9525" cap="flat" cmpd="sng">
            <a:solidFill>
              <a:srgbClr val="EB792A"/>
            </a:solidFill>
            <a:prstDash val="solid"/>
            <a:round/>
            <a:headEnd type="none" w="sm" len="sm"/>
            <a:tailEnd type="none" w="sm" len="sm"/>
          </a:ln>
        </p:spPr>
      </p:cxnSp>
      <p:pic>
        <p:nvPicPr>
          <p:cNvPr id="650" name="Google Shape;650;p43"/>
          <p:cNvPicPr preferRelativeResize="0"/>
          <p:nvPr/>
        </p:nvPicPr>
        <p:blipFill rotWithShape="1">
          <a:blip r:embed="rId16">
            <a:alphaModFix/>
          </a:blip>
          <a:srcRect t="49432" r="29967"/>
          <a:stretch/>
        </p:blipFill>
        <p:spPr>
          <a:xfrm>
            <a:off x="-3646" y="5084047"/>
            <a:ext cx="3684513" cy="1432563"/>
          </a:xfrm>
          <a:prstGeom prst="rect">
            <a:avLst/>
          </a:prstGeom>
          <a:noFill/>
          <a:ln>
            <a:noFill/>
          </a:ln>
        </p:spPr>
      </p:pic>
      <p:pic>
        <p:nvPicPr>
          <p:cNvPr id="651" name="Google Shape;651;p43"/>
          <p:cNvPicPr preferRelativeResize="0"/>
          <p:nvPr/>
        </p:nvPicPr>
        <p:blipFill rotWithShape="1">
          <a:blip r:embed="rId17">
            <a:alphaModFix/>
          </a:blip>
          <a:srcRect r="35090" b="51432"/>
          <a:stretch/>
        </p:blipFill>
        <p:spPr>
          <a:xfrm>
            <a:off x="843018" y="4571998"/>
            <a:ext cx="1952252" cy="883572"/>
          </a:xfrm>
          <a:prstGeom prst="rect">
            <a:avLst/>
          </a:prstGeom>
          <a:noFill/>
          <a:ln>
            <a:noFill/>
          </a:ln>
        </p:spPr>
      </p:pic>
      <p:sp>
        <p:nvSpPr>
          <p:cNvPr id="652" name="Google Shape;652;p43"/>
          <p:cNvSpPr txBox="1"/>
          <p:nvPr/>
        </p:nvSpPr>
        <p:spPr>
          <a:xfrm>
            <a:off x="861700" y="21988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653" name="Google Shape;653;p43"/>
          <p:cNvSpPr txBox="1"/>
          <p:nvPr/>
        </p:nvSpPr>
        <p:spPr>
          <a:xfrm>
            <a:off x="2344500" y="23409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654" name="Google Shape;654;p43"/>
          <p:cNvSpPr txBox="1"/>
          <p:nvPr/>
        </p:nvSpPr>
        <p:spPr>
          <a:xfrm>
            <a:off x="4411563" y="17803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655" name="Google Shape;655;p43"/>
          <p:cNvSpPr txBox="1"/>
          <p:nvPr/>
        </p:nvSpPr>
        <p:spPr>
          <a:xfrm>
            <a:off x="5777538" y="185135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656" name="Google Shape;656;p43"/>
          <p:cNvSpPr txBox="1"/>
          <p:nvPr/>
        </p:nvSpPr>
        <p:spPr>
          <a:xfrm>
            <a:off x="7767380" y="22983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657" name="Google Shape;657;p43"/>
          <p:cNvSpPr txBox="1"/>
          <p:nvPr/>
        </p:nvSpPr>
        <p:spPr>
          <a:xfrm>
            <a:off x="9352238" y="2386813"/>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658" name="Google Shape;658;p43"/>
          <p:cNvSpPr txBox="1"/>
          <p:nvPr/>
        </p:nvSpPr>
        <p:spPr>
          <a:xfrm>
            <a:off x="2339575" y="875100"/>
            <a:ext cx="15537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46%</a:t>
            </a:r>
            <a:endParaRPr sz="2800">
              <a:solidFill>
                <a:schemeClr val="dk1"/>
              </a:solidFill>
              <a:latin typeface="Calibri"/>
              <a:ea typeface="Calibri"/>
              <a:cs typeface="Calibri"/>
              <a:sym typeface="Calibri"/>
            </a:endParaRPr>
          </a:p>
        </p:txBody>
      </p:sp>
      <p:sp>
        <p:nvSpPr>
          <p:cNvPr id="659" name="Google Shape;659;p43"/>
          <p:cNvSpPr txBox="1"/>
          <p:nvPr/>
        </p:nvSpPr>
        <p:spPr>
          <a:xfrm>
            <a:off x="6044100" y="501600"/>
            <a:ext cx="1311300" cy="55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24%</a:t>
            </a:r>
            <a:endParaRPr sz="2800">
              <a:solidFill>
                <a:schemeClr val="dk1"/>
              </a:solidFill>
              <a:latin typeface="Calibri"/>
              <a:ea typeface="Calibri"/>
              <a:cs typeface="Calibri"/>
              <a:sym typeface="Calibri"/>
            </a:endParaRPr>
          </a:p>
        </p:txBody>
      </p:sp>
      <p:sp>
        <p:nvSpPr>
          <p:cNvPr id="660" name="Google Shape;660;p43"/>
          <p:cNvSpPr txBox="1"/>
          <p:nvPr/>
        </p:nvSpPr>
        <p:spPr>
          <a:xfrm>
            <a:off x="9501200" y="875100"/>
            <a:ext cx="15537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27%</a:t>
            </a:r>
            <a:endParaRPr sz="2800">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BF226216-C495-5C7A-6A40-4A26A084C7D2}"/>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A46B6003-3460-215A-A597-DE580D26ACEC}"/>
              </a:ext>
            </a:extLst>
          </p:cNvPr>
          <p:cNvPicPr>
            <a:picLocks noChangeAspect="1"/>
          </p:cNvPicPr>
          <p:nvPr/>
        </p:nvPicPr>
        <p:blipFill>
          <a:blip r:embed="rId18"/>
          <a:srcRect t="17920"/>
          <a:stretch/>
        </p:blipFill>
        <p:spPr>
          <a:xfrm>
            <a:off x="8076697" y="3500677"/>
            <a:ext cx="2883414" cy="1250912"/>
          </a:xfrm>
          <a:prstGeom prst="rect">
            <a:avLst/>
          </a:prstGeom>
        </p:spPr>
      </p:pic>
      <p:sp>
        <p:nvSpPr>
          <p:cNvPr id="3" name="Slide Number Placeholder 2">
            <a:extLst>
              <a:ext uri="{FF2B5EF4-FFF2-40B4-BE49-F238E27FC236}">
                <a16:creationId xmlns:a16="http://schemas.microsoft.com/office/drawing/2014/main" id="{BC271707-4E3C-50D7-03A8-7F27DE5F5D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44"/>
          <p:cNvSpPr txBox="1"/>
          <p:nvPr/>
        </p:nvSpPr>
        <p:spPr>
          <a:xfrm>
            <a:off x="102731" y="4548347"/>
            <a:ext cx="3704400" cy="1702990"/>
          </a:xfrm>
          <a:prstGeom prst="rect">
            <a:avLst/>
          </a:prstGeom>
          <a:noFill/>
          <a:ln>
            <a:noFill/>
          </a:ln>
        </p:spPr>
        <p:txBody>
          <a:bodyPr spcFirstLastPara="1" wrap="square" lIns="91425" tIns="45700" rIns="91425" bIns="45700" anchor="t" anchorCtr="0">
            <a:spAutoFit/>
          </a:bodyPr>
          <a:lstStyle/>
          <a:p>
            <a:pPr algn="ctr"/>
            <a:r>
              <a:rPr lang="en-US" sz="1800" b="1" dirty="0">
                <a:solidFill>
                  <a:schemeClr val="accent2"/>
                </a:solidFill>
                <a:latin typeface="Calibri" panose="020F0502020204030204" pitchFamily="34" charset="0"/>
                <a:cs typeface="Calibri" panose="020F0502020204030204" pitchFamily="34" charset="0"/>
              </a:rPr>
              <a:t>GBELS Halo Khan </a:t>
            </a:r>
            <a:r>
              <a:rPr lang="en-US" sz="1800" b="1" dirty="0" err="1">
                <a:solidFill>
                  <a:schemeClr val="accent2"/>
                </a:solidFill>
                <a:latin typeface="Calibri" panose="020F0502020204030204" pitchFamily="34" charset="0"/>
                <a:cs typeface="Calibri" panose="020F0502020204030204" pitchFamily="34" charset="0"/>
              </a:rPr>
              <a:t>Raheemoon</a:t>
            </a:r>
            <a:endParaRPr lang="en-US" sz="1800" dirty="0">
              <a:solidFill>
                <a:schemeClr val="accent2"/>
              </a:solidFill>
              <a:latin typeface="Calibri" panose="020F0502020204030204" pitchFamily="34" charset="0"/>
              <a:cs typeface="Calibri" panose="020F0502020204030204" pitchFamily="34" charset="0"/>
            </a:endParaRP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50%</a:t>
            </a:r>
            <a:r>
              <a:rPr lang="en-US" dirty="0">
                <a:latin typeface="Calibri" panose="020F0502020204030204" pitchFamily="34" charset="0"/>
                <a:cs typeface="Calibri" panose="020F0502020204030204" pitchFamily="34" charset="0"/>
              </a:rPr>
              <a:t> of Grade 5 students could read Urdu story</a:t>
            </a: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50%</a:t>
            </a:r>
            <a:r>
              <a:rPr lang="en-US" dirty="0">
                <a:latin typeface="Calibri" panose="020F0502020204030204" pitchFamily="34" charset="0"/>
                <a:cs typeface="Calibri" panose="020F0502020204030204" pitchFamily="34" charset="0"/>
              </a:rPr>
              <a:t> of Grade 5 students could read sentences.</a:t>
            </a:r>
          </a:p>
          <a:p>
            <a:pPr marL="285750" lvl="0" indent="-285750">
              <a:spcBef>
                <a:spcPts val="400"/>
              </a:spcBef>
              <a:buSzPts val="1400"/>
              <a:buFont typeface="Arial"/>
              <a:buChar char="•"/>
            </a:pPr>
            <a:r>
              <a:rPr lang="en-US" b="1" dirty="0">
                <a:latin typeface="Calibri" panose="020F0502020204030204" pitchFamily="34" charset="0"/>
                <a:cs typeface="Calibri" panose="020F0502020204030204" pitchFamily="34" charset="0"/>
              </a:rPr>
              <a:t>50%</a:t>
            </a:r>
            <a:r>
              <a:rPr lang="en-US" dirty="0">
                <a:latin typeface="Calibri" panose="020F0502020204030204" pitchFamily="34" charset="0"/>
                <a:cs typeface="Calibri" panose="020F0502020204030204" pitchFamily="34" charset="0"/>
              </a:rPr>
              <a:t> of Grade 5 students could do division</a:t>
            </a:r>
          </a:p>
        </p:txBody>
      </p:sp>
      <p:sp>
        <p:nvSpPr>
          <p:cNvPr id="666" name="Google Shape;666;p44"/>
          <p:cNvSpPr txBox="1"/>
          <p:nvPr/>
        </p:nvSpPr>
        <p:spPr>
          <a:xfrm>
            <a:off x="7642590" y="4707099"/>
            <a:ext cx="3798900" cy="1549102"/>
          </a:xfrm>
          <a:prstGeom prst="rect">
            <a:avLst/>
          </a:prstGeom>
          <a:noFill/>
          <a:ln>
            <a:noFill/>
          </a:ln>
        </p:spPr>
        <p:txBody>
          <a:bodyPr spcFirstLastPara="1" wrap="square" lIns="91425" tIns="45700" rIns="91425" bIns="45700" anchor="t" anchorCtr="0">
            <a:spAutoFit/>
          </a:bodyPr>
          <a:lstStyle/>
          <a:p>
            <a:pPr algn="ctr"/>
            <a:r>
              <a:rPr lang="en-US" sz="1800" b="1" dirty="0">
                <a:solidFill>
                  <a:schemeClr val="accent2"/>
                </a:solidFill>
                <a:latin typeface="Calibri" panose="020F0502020204030204" pitchFamily="34" charset="0"/>
                <a:cs typeface="Calibri" panose="020F0502020204030204" pitchFamily="34" charset="0"/>
              </a:rPr>
              <a:t>GBPS Muhammad Salhe Palli Baboo Faqeer</a:t>
            </a:r>
            <a:endParaRPr lang="en-US" sz="1800" dirty="0">
              <a:solidFill>
                <a:schemeClr val="accent2"/>
              </a:solidFill>
              <a:latin typeface="Calibri" panose="020F0502020204030204" pitchFamily="34" charset="0"/>
              <a:cs typeface="Calibri" panose="020F0502020204030204" pitchFamily="34" charset="0"/>
            </a:endParaRP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0%</a:t>
            </a:r>
            <a:r>
              <a:rPr lang="en-US" dirty="0">
                <a:latin typeface="Calibri" panose="020F0502020204030204" pitchFamily="34" charset="0"/>
                <a:cs typeface="Calibri" panose="020F0502020204030204" pitchFamily="34" charset="0"/>
              </a:rPr>
              <a:t> of Grade 5 students could read Urdu story</a:t>
            </a: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9%</a:t>
            </a:r>
            <a:r>
              <a:rPr lang="en-US" dirty="0">
                <a:latin typeface="Calibri" panose="020F0502020204030204" pitchFamily="34" charset="0"/>
                <a:cs typeface="Calibri" panose="020F0502020204030204" pitchFamily="34" charset="0"/>
              </a:rPr>
              <a:t> of Grade 5 students could read sentences.</a:t>
            </a:r>
          </a:p>
          <a:p>
            <a:pPr marL="285750" lvl="0" indent="-285750">
              <a:spcBef>
                <a:spcPts val="400"/>
              </a:spcBef>
              <a:buSzPts val="1400"/>
              <a:buFont typeface="Arial"/>
              <a:buChar char="•"/>
            </a:pPr>
            <a:r>
              <a:rPr lang="en-US" b="1" dirty="0">
                <a:latin typeface="Calibri" panose="020F0502020204030204" pitchFamily="34" charset="0"/>
                <a:cs typeface="Calibri" panose="020F0502020204030204" pitchFamily="34" charset="0"/>
              </a:rPr>
              <a:t>9%</a:t>
            </a:r>
            <a:r>
              <a:rPr lang="en-US" dirty="0">
                <a:latin typeface="Calibri" panose="020F0502020204030204" pitchFamily="34" charset="0"/>
                <a:cs typeface="Calibri" panose="020F0502020204030204" pitchFamily="34" charset="0"/>
              </a:rPr>
              <a:t> of Grade 5 students could do division</a:t>
            </a:r>
          </a:p>
        </p:txBody>
      </p:sp>
      <p:sp>
        <p:nvSpPr>
          <p:cNvPr id="667" name="Google Shape;667;p44"/>
          <p:cNvSpPr txBox="1">
            <a:spLocks noGrp="1"/>
          </p:cNvSpPr>
          <p:nvPr>
            <p:ph type="title"/>
          </p:nvPr>
        </p:nvSpPr>
        <p:spPr>
          <a:xfrm>
            <a:off x="1081314" y="-13044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Umerkot, Sindh - PS 51</a:t>
            </a:r>
            <a:endParaRPr/>
          </a:p>
        </p:txBody>
      </p:sp>
      <p:graphicFrame>
        <p:nvGraphicFramePr>
          <p:cNvPr id="668" name="Google Shape;668;p44"/>
          <p:cNvGraphicFramePr/>
          <p:nvPr/>
        </p:nvGraphicFramePr>
        <p:xfrm>
          <a:off x="360216" y="969555"/>
          <a:ext cx="11471550" cy="3412100"/>
        </p:xfrm>
        <a:graphic>
          <a:graphicData uri="http://schemas.openxmlformats.org/drawingml/2006/table">
            <a:tbl>
              <a:tblPr>
                <a:noFill/>
                <a:tableStyleId>{BE2F7F26-7A3F-44C9-8955-1E4BE06F2619}</a:tableStyleId>
              </a:tblPr>
              <a:tblGrid>
                <a:gridCol w="2419925">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247000">
                  <a:extLst>
                    <a:ext uri="{9D8B030D-6E8A-4147-A177-3AD203B41FA5}">
                      <a16:colId xmlns:a16="http://schemas.microsoft.com/office/drawing/2014/main" val="20002"/>
                    </a:ext>
                  </a:extLst>
                </a:gridCol>
                <a:gridCol w="904300">
                  <a:extLst>
                    <a:ext uri="{9D8B030D-6E8A-4147-A177-3AD203B41FA5}">
                      <a16:colId xmlns:a16="http://schemas.microsoft.com/office/drawing/2014/main" val="20003"/>
                    </a:ext>
                  </a:extLst>
                </a:gridCol>
                <a:gridCol w="1211100">
                  <a:extLst>
                    <a:ext uri="{9D8B030D-6E8A-4147-A177-3AD203B41FA5}">
                      <a16:colId xmlns:a16="http://schemas.microsoft.com/office/drawing/2014/main" val="20004"/>
                    </a:ext>
                  </a:extLst>
                </a:gridCol>
                <a:gridCol w="968875">
                  <a:extLst>
                    <a:ext uri="{9D8B030D-6E8A-4147-A177-3AD203B41FA5}">
                      <a16:colId xmlns:a16="http://schemas.microsoft.com/office/drawing/2014/main" val="20005"/>
                    </a:ext>
                  </a:extLst>
                </a:gridCol>
                <a:gridCol w="1173600">
                  <a:extLst>
                    <a:ext uri="{9D8B030D-6E8A-4147-A177-3AD203B41FA5}">
                      <a16:colId xmlns:a16="http://schemas.microsoft.com/office/drawing/2014/main" val="20006"/>
                    </a:ext>
                  </a:extLst>
                </a:gridCol>
                <a:gridCol w="1755650">
                  <a:extLst>
                    <a:ext uri="{9D8B030D-6E8A-4147-A177-3AD203B41FA5}">
                      <a16:colId xmlns:a16="http://schemas.microsoft.com/office/drawing/2014/main" val="20007"/>
                    </a:ext>
                  </a:extLst>
                </a:gridCol>
                <a:gridCol w="775100">
                  <a:extLst>
                    <a:ext uri="{9D8B030D-6E8A-4147-A177-3AD203B41FA5}">
                      <a16:colId xmlns:a16="http://schemas.microsoft.com/office/drawing/2014/main" val="20008"/>
                    </a:ext>
                  </a:extLst>
                </a:gridCol>
              </a:tblGrid>
              <a:tr h="261750">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1019925">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1" i="0" u="none" strike="noStrike" cap="none">
                          <a:solidFill>
                            <a:schemeClr val="lt1"/>
                          </a:solidFill>
                          <a:latin typeface="Arial"/>
                          <a:ea typeface="Arial"/>
                          <a:cs typeface="Arial"/>
                          <a:sym typeface="Arial"/>
                        </a:rPr>
                        <a:t>For Girls &amp; Boys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5326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GBELS Halo Khan Rahemoon </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BA or above = 05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0652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GBPS Boder Farm</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BA or above = 02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Matric = 02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326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GBPS M. Salhe Palli (Baboo Faqeer)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BA or above = 02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669" name="Google Shape;669;p44"/>
          <p:cNvSpPr txBox="1"/>
          <p:nvPr/>
        </p:nvSpPr>
        <p:spPr>
          <a:xfrm>
            <a:off x="4012868" y="4548347"/>
            <a:ext cx="3423984" cy="2278532"/>
          </a:xfrm>
          <a:prstGeom prst="rect">
            <a:avLst/>
          </a:prstGeom>
          <a:noFill/>
          <a:ln>
            <a:noFill/>
          </a:ln>
        </p:spPr>
        <p:txBody>
          <a:bodyPr spcFirstLastPara="1" wrap="square" lIns="91425" tIns="45700" rIns="91425" bIns="45700" anchor="t" anchorCtr="0">
            <a:spAutoFit/>
          </a:bodyPr>
          <a:lstStyle/>
          <a:p>
            <a:pPr algn="ctr">
              <a:lnSpc>
                <a:spcPct val="115000"/>
              </a:lnSpc>
              <a:buSzPts val="1600"/>
            </a:pPr>
            <a:r>
              <a:rPr lang="en-US" sz="1800" b="1" dirty="0">
                <a:solidFill>
                  <a:schemeClr val="accent2"/>
                </a:solidFill>
                <a:latin typeface="Calibri" panose="020F0502020204030204" pitchFamily="34" charset="0"/>
                <a:cs typeface="Calibri" panose="020F0502020204030204" pitchFamily="34" charset="0"/>
              </a:rPr>
              <a:t>Government Boys Primary School in Boder Farm </a:t>
            </a:r>
            <a:endParaRPr lang="en-US" sz="1800" dirty="0">
              <a:solidFill>
                <a:schemeClr val="accent2"/>
              </a:solidFill>
              <a:latin typeface="Calibri" panose="020F0502020204030204" pitchFamily="34" charset="0"/>
              <a:cs typeface="Calibri" panose="020F0502020204030204" pitchFamily="34" charset="0"/>
            </a:endParaRP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0%</a:t>
            </a:r>
            <a:r>
              <a:rPr lang="en-US" dirty="0">
                <a:latin typeface="Calibri" panose="020F0502020204030204" pitchFamily="34" charset="0"/>
                <a:cs typeface="Calibri" panose="020F0502020204030204" pitchFamily="34" charset="0"/>
              </a:rPr>
              <a:t> of Grade 5 students could read Urdu story</a:t>
            </a:r>
          </a:p>
          <a:p>
            <a:pPr marL="285750" lvl="0" indent="-285750">
              <a:spcBef>
                <a:spcPts val="800"/>
              </a:spcBef>
              <a:buSzPts val="1400"/>
              <a:buFont typeface="Arial"/>
              <a:buChar char="•"/>
            </a:pPr>
            <a:r>
              <a:rPr lang="en-US" b="1" dirty="0">
                <a:latin typeface="Calibri" panose="020F0502020204030204" pitchFamily="34" charset="0"/>
                <a:cs typeface="Calibri" panose="020F0502020204030204" pitchFamily="34" charset="0"/>
              </a:rPr>
              <a:t>0%</a:t>
            </a:r>
            <a:r>
              <a:rPr lang="en-US" dirty="0">
                <a:latin typeface="Calibri" panose="020F0502020204030204" pitchFamily="34" charset="0"/>
                <a:cs typeface="Calibri" panose="020F0502020204030204" pitchFamily="34" charset="0"/>
              </a:rPr>
              <a:t> of Grade 5 students could read sentences.</a:t>
            </a:r>
          </a:p>
          <a:p>
            <a:pPr marL="285750" lvl="0" indent="-285750">
              <a:spcBef>
                <a:spcPts val="400"/>
              </a:spcBef>
              <a:buSzPts val="1400"/>
              <a:buFont typeface="Arial"/>
              <a:buChar char="•"/>
            </a:pPr>
            <a:r>
              <a:rPr lang="en-US" b="1" dirty="0">
                <a:latin typeface="Calibri" panose="020F0502020204030204" pitchFamily="34" charset="0"/>
                <a:cs typeface="Calibri" panose="020F0502020204030204" pitchFamily="34" charset="0"/>
              </a:rPr>
              <a:t>30%</a:t>
            </a:r>
            <a:r>
              <a:rPr lang="en-US" dirty="0">
                <a:latin typeface="Calibri" panose="020F0502020204030204" pitchFamily="34" charset="0"/>
                <a:cs typeface="Calibri" panose="020F0502020204030204" pitchFamily="34" charset="0"/>
              </a:rPr>
              <a:t> of Grade 5 students could do division</a:t>
            </a:r>
            <a:endParaRPr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9F61A8B7-8605-B716-7FF6-4ECBD950B1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674" name="Google Shape;674;p45"/>
          <p:cNvPicPr preferRelativeResize="0"/>
          <p:nvPr/>
        </p:nvPicPr>
        <p:blipFill rotWithShape="1">
          <a:blip r:embed="rId3">
            <a:alphaModFix/>
          </a:blip>
          <a:srcRect t="14816" b="12458"/>
          <a:stretch/>
        </p:blipFill>
        <p:spPr>
          <a:xfrm>
            <a:off x="184727" y="609600"/>
            <a:ext cx="6424468" cy="6046560"/>
          </a:xfrm>
          <a:prstGeom prst="rect">
            <a:avLst/>
          </a:prstGeom>
          <a:noFill/>
          <a:ln>
            <a:noFill/>
          </a:ln>
        </p:spPr>
      </p:pic>
      <p:sp>
        <p:nvSpPr>
          <p:cNvPr id="675" name="Google Shape;675;p45"/>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676" name="Google Shape;676;p45"/>
          <p:cNvSpPr txBox="1"/>
          <p:nvPr/>
        </p:nvSpPr>
        <p:spPr>
          <a:xfrm>
            <a:off x="7715827" y="1663758"/>
            <a:ext cx="4553931" cy="450431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73%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2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81%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19%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6%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94%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dirty="0">
                <a:solidFill>
                  <a:schemeClr val="dk1"/>
                </a:solidFill>
              </a:rPr>
              <a:t>71</a:t>
            </a:r>
            <a:r>
              <a:rPr lang="en-US" sz="1800" b="0" i="0" u="none" strike="noStrike" cap="none" dirty="0">
                <a:solidFill>
                  <a:schemeClr val="dk1"/>
                </a:solidFill>
                <a:latin typeface="Arial"/>
                <a:ea typeface="Arial"/>
                <a:cs typeface="Arial"/>
                <a:sym typeface="Arial"/>
              </a:rPr>
              <a:t>%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b="0" i="0" u="none" strike="noStrike" cap="none" dirty="0">
                <a:solidFill>
                  <a:schemeClr val="dk1"/>
                </a:solidFill>
                <a:latin typeface="Arial"/>
                <a:ea typeface="Arial"/>
                <a:cs typeface="Arial"/>
                <a:sym typeface="Arial"/>
              </a:rPr>
              <a:t>29% in Private School</a:t>
            </a:r>
            <a:endParaRPr dirty="0"/>
          </a:p>
        </p:txBody>
      </p:sp>
      <p:pic>
        <p:nvPicPr>
          <p:cNvPr id="677" name="Google Shape;677;p45"/>
          <p:cNvPicPr preferRelativeResize="0"/>
          <p:nvPr/>
        </p:nvPicPr>
        <p:blipFill rotWithShape="1">
          <a:blip r:embed="rId4">
            <a:alphaModFix/>
          </a:blip>
          <a:srcRect/>
          <a:stretch/>
        </p:blipFill>
        <p:spPr>
          <a:xfrm>
            <a:off x="7715827" y="2174586"/>
            <a:ext cx="674395" cy="431224"/>
          </a:xfrm>
          <a:prstGeom prst="rect">
            <a:avLst/>
          </a:prstGeom>
          <a:noFill/>
          <a:ln>
            <a:noFill/>
          </a:ln>
        </p:spPr>
      </p:pic>
      <p:pic>
        <p:nvPicPr>
          <p:cNvPr id="678" name="Google Shape;678;p45"/>
          <p:cNvPicPr preferRelativeResize="0"/>
          <p:nvPr/>
        </p:nvPicPr>
        <p:blipFill rotWithShape="1">
          <a:blip r:embed="rId5">
            <a:alphaModFix/>
          </a:blip>
          <a:srcRect/>
          <a:stretch/>
        </p:blipFill>
        <p:spPr>
          <a:xfrm>
            <a:off x="7724246" y="2915674"/>
            <a:ext cx="735588" cy="523486"/>
          </a:xfrm>
          <a:prstGeom prst="rect">
            <a:avLst/>
          </a:prstGeom>
          <a:noFill/>
          <a:ln>
            <a:noFill/>
          </a:ln>
        </p:spPr>
      </p:pic>
      <p:pic>
        <p:nvPicPr>
          <p:cNvPr id="679" name="Google Shape;679;p45"/>
          <p:cNvPicPr preferRelativeResize="0"/>
          <p:nvPr/>
        </p:nvPicPr>
        <p:blipFill rotWithShape="1">
          <a:blip r:embed="rId5">
            <a:alphaModFix/>
          </a:blip>
          <a:srcRect/>
          <a:stretch/>
        </p:blipFill>
        <p:spPr>
          <a:xfrm>
            <a:off x="7724246" y="5292814"/>
            <a:ext cx="735588" cy="523486"/>
          </a:xfrm>
          <a:prstGeom prst="rect">
            <a:avLst/>
          </a:prstGeom>
          <a:noFill/>
          <a:ln>
            <a:noFill/>
          </a:ln>
        </p:spPr>
      </p:pic>
      <p:pic>
        <p:nvPicPr>
          <p:cNvPr id="680" name="Google Shape;680;p45"/>
          <p:cNvPicPr preferRelativeResize="0"/>
          <p:nvPr/>
        </p:nvPicPr>
        <p:blipFill rotWithShape="1">
          <a:blip r:embed="rId6">
            <a:alphaModFix/>
          </a:blip>
          <a:srcRect/>
          <a:stretch/>
        </p:blipFill>
        <p:spPr>
          <a:xfrm>
            <a:off x="7870676" y="4441106"/>
            <a:ext cx="519546" cy="499940"/>
          </a:xfrm>
          <a:prstGeom prst="rect">
            <a:avLst/>
          </a:prstGeom>
          <a:noFill/>
          <a:ln>
            <a:noFill/>
          </a:ln>
        </p:spPr>
      </p:pic>
      <p:sp>
        <p:nvSpPr>
          <p:cNvPr id="9" name="TextBox 8">
            <a:extLst>
              <a:ext uri="{FF2B5EF4-FFF2-40B4-BE49-F238E27FC236}">
                <a16:creationId xmlns:a16="http://schemas.microsoft.com/office/drawing/2014/main" id="{0DE44B90-B6E2-3940-A783-BC1DAB895955}"/>
              </a:ext>
            </a:extLst>
          </p:cNvPr>
          <p:cNvSpPr txBox="1"/>
          <p:nvPr/>
        </p:nvSpPr>
        <p:spPr>
          <a:xfrm>
            <a:off x="8545071" y="4787157"/>
            <a:ext cx="3709098" cy="307777"/>
          </a:xfrm>
          <a:prstGeom prst="rect">
            <a:avLst/>
          </a:prstGeom>
          <a:noFill/>
        </p:spPr>
        <p:txBody>
          <a:bodyPr wrap="square" rtlCol="0">
            <a:spAutoFit/>
          </a:bodyPr>
          <a:lstStyle/>
          <a:p>
            <a:r>
              <a:rPr lang="en-US" b="1" dirty="0"/>
              <a:t>Girls OOS =  3%	Boys OOS</a:t>
            </a:r>
            <a:r>
              <a:rPr lang="en-US" dirty="0"/>
              <a:t>=</a:t>
            </a:r>
            <a:r>
              <a:rPr lang="en-US" b="1" dirty="0"/>
              <a:t> 3%</a:t>
            </a:r>
          </a:p>
        </p:txBody>
      </p:sp>
      <p:sp>
        <p:nvSpPr>
          <p:cNvPr id="2" name="Slide Number Placeholder 1">
            <a:extLst>
              <a:ext uri="{FF2B5EF4-FFF2-40B4-BE49-F238E27FC236}">
                <a16:creationId xmlns:a16="http://schemas.microsoft.com/office/drawing/2014/main" id="{FA7BEE6E-AB95-7BF8-B10F-7FE7BC05CF1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46"/>
          <p:cNvPicPr preferRelativeResize="0"/>
          <p:nvPr/>
        </p:nvPicPr>
        <p:blipFill rotWithShape="1">
          <a:blip r:embed="rId3">
            <a:alphaModFix/>
          </a:blip>
          <a:srcRect r="60517" b="56239"/>
          <a:stretch/>
        </p:blipFill>
        <p:spPr>
          <a:xfrm>
            <a:off x="4413678" y="548243"/>
            <a:ext cx="1208244" cy="555551"/>
          </a:xfrm>
          <a:prstGeom prst="rect">
            <a:avLst/>
          </a:prstGeom>
          <a:noFill/>
          <a:ln>
            <a:noFill/>
          </a:ln>
        </p:spPr>
      </p:pic>
      <p:pic>
        <p:nvPicPr>
          <p:cNvPr id="686" name="Google Shape;686;p46"/>
          <p:cNvPicPr preferRelativeResize="0"/>
          <p:nvPr/>
        </p:nvPicPr>
        <p:blipFill rotWithShape="1">
          <a:blip r:embed="rId4">
            <a:alphaModFix/>
          </a:blip>
          <a:srcRect r="60360" b="55217"/>
          <a:stretch/>
        </p:blipFill>
        <p:spPr>
          <a:xfrm>
            <a:off x="766818" y="844882"/>
            <a:ext cx="1208245" cy="555551"/>
          </a:xfrm>
          <a:prstGeom prst="rect">
            <a:avLst/>
          </a:prstGeom>
          <a:noFill/>
          <a:ln>
            <a:noFill/>
          </a:ln>
        </p:spPr>
      </p:pic>
      <p:pic>
        <p:nvPicPr>
          <p:cNvPr id="687" name="Google Shape;687;p46"/>
          <p:cNvPicPr preferRelativeResize="0"/>
          <p:nvPr/>
        </p:nvPicPr>
        <p:blipFill rotWithShape="1">
          <a:blip r:embed="rId5">
            <a:alphaModFix/>
          </a:blip>
          <a:srcRect r="60517" b="53384"/>
          <a:stretch/>
        </p:blipFill>
        <p:spPr>
          <a:xfrm>
            <a:off x="8235710" y="844881"/>
            <a:ext cx="1208244" cy="555550"/>
          </a:xfrm>
          <a:prstGeom prst="rect">
            <a:avLst/>
          </a:prstGeom>
          <a:noFill/>
          <a:ln>
            <a:noFill/>
          </a:ln>
        </p:spPr>
      </p:pic>
      <p:grpSp>
        <p:nvGrpSpPr>
          <p:cNvPr id="688" name="Google Shape;688;p46"/>
          <p:cNvGrpSpPr/>
          <p:nvPr/>
        </p:nvGrpSpPr>
        <p:grpSpPr>
          <a:xfrm>
            <a:off x="3962400" y="1906612"/>
            <a:ext cx="4114297" cy="3100817"/>
            <a:chOff x="3653482" y="1943684"/>
            <a:chExt cx="4114297" cy="3100817"/>
          </a:xfrm>
        </p:grpSpPr>
        <p:cxnSp>
          <p:nvCxnSpPr>
            <p:cNvPr id="689" name="Google Shape;689;p46"/>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690" name="Google Shape;690;p46"/>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691" name="Google Shape;691;p46"/>
            <p:cNvCxnSpPr/>
            <p:nvPr/>
          </p:nvCxnSpPr>
          <p:spPr>
            <a:xfrm rot="10800000">
              <a:off x="5718593" y="4329160"/>
              <a:ext cx="790587" cy="715340"/>
            </a:xfrm>
            <a:prstGeom prst="straightConnector1">
              <a:avLst/>
            </a:prstGeom>
            <a:noFill/>
            <a:ln w="9525" cap="flat" cmpd="sng">
              <a:solidFill>
                <a:srgbClr val="EB792A"/>
              </a:solidFill>
              <a:prstDash val="solid"/>
              <a:round/>
              <a:headEnd type="none" w="sm" len="sm"/>
              <a:tailEnd type="none" w="sm" len="sm"/>
            </a:ln>
          </p:spPr>
        </p:cxnSp>
        <p:cxnSp>
          <p:nvCxnSpPr>
            <p:cNvPr id="692" name="Google Shape;692;p46"/>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693" name="Google Shape;693;p46"/>
            <p:cNvCxnSpPr/>
            <p:nvPr/>
          </p:nvCxnSpPr>
          <p:spPr>
            <a:xfrm rot="10800000">
              <a:off x="3653482" y="3558657"/>
              <a:ext cx="936463" cy="267412"/>
            </a:xfrm>
            <a:prstGeom prst="straightConnector1">
              <a:avLst/>
            </a:prstGeom>
            <a:noFill/>
            <a:ln w="9525" cap="flat" cmpd="sng">
              <a:solidFill>
                <a:srgbClr val="EB792A"/>
              </a:solidFill>
              <a:prstDash val="solid"/>
              <a:round/>
              <a:headEnd type="none" w="sm" len="sm"/>
              <a:tailEnd type="none" w="sm" len="sm"/>
            </a:ln>
          </p:spPr>
        </p:cxnSp>
        <p:cxnSp>
          <p:nvCxnSpPr>
            <p:cNvPr id="694" name="Google Shape;694;p46"/>
            <p:cNvCxnSpPr>
              <a:stCxn id="695" idx="1"/>
            </p:cNvCxnSpPr>
            <p:nvPr/>
          </p:nvCxnSpPr>
          <p:spPr>
            <a:xfrm>
              <a:off x="5504570" y="1943684"/>
              <a:ext cx="142200" cy="700200"/>
            </a:xfrm>
            <a:prstGeom prst="straightConnector1">
              <a:avLst/>
            </a:prstGeom>
            <a:noFill/>
            <a:ln w="9525" cap="flat" cmpd="sng">
              <a:solidFill>
                <a:srgbClr val="EB792A"/>
              </a:solidFill>
              <a:prstDash val="solid"/>
              <a:round/>
              <a:headEnd type="none" w="sm" len="sm"/>
              <a:tailEnd type="none" w="sm" len="sm"/>
            </a:ln>
          </p:spPr>
        </p:cxnSp>
      </p:grpSp>
      <p:sp>
        <p:nvSpPr>
          <p:cNvPr id="696" name="Google Shape;696;p46"/>
          <p:cNvSpPr txBox="1"/>
          <p:nvPr/>
        </p:nvSpPr>
        <p:spPr>
          <a:xfrm>
            <a:off x="8737500" y="5458883"/>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13%</a:t>
            </a:r>
            <a:r>
              <a:rPr lang="en-US" sz="1400" b="1" i="0" u="none" strike="noStrike" cap="none">
                <a:solidFill>
                  <a:srgbClr val="221F20"/>
                </a:solidFill>
                <a:latin typeface="Arial"/>
                <a:ea typeface="Arial"/>
                <a:cs typeface="Arial"/>
                <a:sym typeface="Arial"/>
              </a:rPr>
              <a:t> </a:t>
            </a:r>
            <a:endParaRPr/>
          </a:p>
        </p:txBody>
      </p:sp>
      <p:sp>
        <p:nvSpPr>
          <p:cNvPr id="697" name="Google Shape;697;p46"/>
          <p:cNvSpPr txBox="1"/>
          <p:nvPr/>
        </p:nvSpPr>
        <p:spPr>
          <a:xfrm>
            <a:off x="6964615" y="5461694"/>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56%</a:t>
            </a:r>
            <a:r>
              <a:rPr lang="en-US" sz="1400" b="1" i="0" u="none" strike="noStrike" cap="none" dirty="0">
                <a:solidFill>
                  <a:srgbClr val="221F20"/>
                </a:solidFill>
                <a:latin typeface="Arial"/>
                <a:ea typeface="Arial"/>
                <a:cs typeface="Arial"/>
                <a:sym typeface="Arial"/>
              </a:rPr>
              <a:t> </a:t>
            </a:r>
            <a:endParaRPr dirty="0"/>
          </a:p>
        </p:txBody>
      </p:sp>
      <p:sp>
        <p:nvSpPr>
          <p:cNvPr id="698" name="Google Shape;698;p46"/>
          <p:cNvSpPr txBox="1"/>
          <p:nvPr/>
        </p:nvSpPr>
        <p:spPr>
          <a:xfrm>
            <a:off x="5251115" y="5461694"/>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73%</a:t>
            </a:r>
            <a:endParaRPr/>
          </a:p>
        </p:txBody>
      </p:sp>
      <p:sp>
        <p:nvSpPr>
          <p:cNvPr id="699" name="Google Shape;699;p46"/>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700" name="Google Shape;700;p46"/>
          <p:cNvPicPr preferRelativeResize="0"/>
          <p:nvPr/>
        </p:nvPicPr>
        <p:blipFill rotWithShape="1">
          <a:blip r:embed="rId6">
            <a:alphaModFix/>
          </a:blip>
          <a:srcRect/>
          <a:stretch/>
        </p:blipFill>
        <p:spPr>
          <a:xfrm>
            <a:off x="10608678" y="5737736"/>
            <a:ext cx="321565" cy="373381"/>
          </a:xfrm>
          <a:prstGeom prst="rect">
            <a:avLst/>
          </a:prstGeom>
          <a:noFill/>
          <a:ln>
            <a:noFill/>
          </a:ln>
        </p:spPr>
      </p:pic>
      <p:pic>
        <p:nvPicPr>
          <p:cNvPr id="701" name="Google Shape;701;p46"/>
          <p:cNvPicPr preferRelativeResize="0"/>
          <p:nvPr/>
        </p:nvPicPr>
        <p:blipFill rotWithShape="1">
          <a:blip r:embed="rId7">
            <a:alphaModFix/>
          </a:blip>
          <a:srcRect/>
          <a:stretch/>
        </p:blipFill>
        <p:spPr>
          <a:xfrm>
            <a:off x="7776634" y="5777379"/>
            <a:ext cx="376429" cy="330709"/>
          </a:xfrm>
          <a:prstGeom prst="rect">
            <a:avLst/>
          </a:prstGeom>
          <a:noFill/>
          <a:ln>
            <a:noFill/>
          </a:ln>
        </p:spPr>
      </p:pic>
      <p:pic>
        <p:nvPicPr>
          <p:cNvPr id="702" name="Google Shape;702;p46"/>
          <p:cNvPicPr preferRelativeResize="0"/>
          <p:nvPr/>
        </p:nvPicPr>
        <p:blipFill rotWithShape="1">
          <a:blip r:embed="rId8">
            <a:alphaModFix/>
          </a:blip>
          <a:srcRect/>
          <a:stretch/>
        </p:blipFill>
        <p:spPr>
          <a:xfrm>
            <a:off x="9236660" y="5821500"/>
            <a:ext cx="802685" cy="385289"/>
          </a:xfrm>
          <a:prstGeom prst="rect">
            <a:avLst/>
          </a:prstGeom>
          <a:noFill/>
          <a:ln>
            <a:noFill/>
          </a:ln>
        </p:spPr>
      </p:pic>
      <p:pic>
        <p:nvPicPr>
          <p:cNvPr id="703" name="Google Shape;703;p46"/>
          <p:cNvPicPr preferRelativeResize="0"/>
          <p:nvPr/>
        </p:nvPicPr>
        <p:blipFill rotWithShape="1">
          <a:blip r:embed="rId9">
            <a:alphaModFix/>
          </a:blip>
          <a:srcRect/>
          <a:stretch/>
        </p:blipFill>
        <p:spPr>
          <a:xfrm>
            <a:off x="4662319" y="5752872"/>
            <a:ext cx="237744" cy="384049"/>
          </a:xfrm>
          <a:prstGeom prst="rect">
            <a:avLst/>
          </a:prstGeom>
          <a:noFill/>
          <a:ln>
            <a:noFill/>
          </a:ln>
        </p:spPr>
      </p:pic>
      <p:pic>
        <p:nvPicPr>
          <p:cNvPr id="704" name="Google Shape;704;p46"/>
          <p:cNvPicPr preferRelativeResize="0"/>
          <p:nvPr/>
        </p:nvPicPr>
        <p:blipFill rotWithShape="1">
          <a:blip r:embed="rId10">
            <a:alphaModFix/>
          </a:blip>
          <a:srcRect/>
          <a:stretch/>
        </p:blipFill>
        <p:spPr>
          <a:xfrm>
            <a:off x="6109802" y="5749930"/>
            <a:ext cx="242316" cy="414529"/>
          </a:xfrm>
          <a:prstGeom prst="rect">
            <a:avLst/>
          </a:prstGeom>
          <a:noFill/>
          <a:ln>
            <a:noFill/>
          </a:ln>
        </p:spPr>
      </p:pic>
      <p:sp>
        <p:nvSpPr>
          <p:cNvPr id="705" name="Google Shape;705;p46"/>
          <p:cNvSpPr txBox="1"/>
          <p:nvPr/>
        </p:nvSpPr>
        <p:spPr>
          <a:xfrm>
            <a:off x="3740925" y="5461694"/>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98%</a:t>
            </a:r>
            <a:endParaRPr/>
          </a:p>
        </p:txBody>
      </p:sp>
      <p:pic>
        <p:nvPicPr>
          <p:cNvPr id="706" name="Google Shape;706;p46"/>
          <p:cNvPicPr preferRelativeResize="0"/>
          <p:nvPr/>
        </p:nvPicPr>
        <p:blipFill rotWithShape="1">
          <a:blip r:embed="rId11">
            <a:alphaModFix/>
          </a:blip>
          <a:srcRect/>
          <a:stretch/>
        </p:blipFill>
        <p:spPr>
          <a:xfrm>
            <a:off x="927008" y="1391292"/>
            <a:ext cx="2862079" cy="740666"/>
          </a:xfrm>
          <a:prstGeom prst="rect">
            <a:avLst/>
          </a:prstGeom>
          <a:noFill/>
          <a:ln>
            <a:noFill/>
          </a:ln>
        </p:spPr>
      </p:pic>
      <p:pic>
        <p:nvPicPr>
          <p:cNvPr id="707" name="Google Shape;707;p46"/>
          <p:cNvPicPr preferRelativeResize="0"/>
          <p:nvPr/>
        </p:nvPicPr>
        <p:blipFill rotWithShape="1">
          <a:blip r:embed="rId12">
            <a:alphaModFix/>
          </a:blip>
          <a:srcRect/>
          <a:stretch/>
        </p:blipFill>
        <p:spPr>
          <a:xfrm>
            <a:off x="4395698" y="1046399"/>
            <a:ext cx="3456438" cy="725425"/>
          </a:xfrm>
          <a:prstGeom prst="rect">
            <a:avLst/>
          </a:prstGeom>
          <a:noFill/>
          <a:ln>
            <a:noFill/>
          </a:ln>
        </p:spPr>
      </p:pic>
      <p:pic>
        <p:nvPicPr>
          <p:cNvPr id="708" name="Google Shape;708;p46"/>
          <p:cNvPicPr preferRelativeResize="0"/>
          <p:nvPr/>
        </p:nvPicPr>
        <p:blipFill rotWithShape="1">
          <a:blip r:embed="rId13">
            <a:alphaModFix/>
          </a:blip>
          <a:srcRect/>
          <a:stretch/>
        </p:blipFill>
        <p:spPr>
          <a:xfrm>
            <a:off x="8012917" y="1307683"/>
            <a:ext cx="2862079" cy="740666"/>
          </a:xfrm>
          <a:prstGeom prst="rect">
            <a:avLst/>
          </a:prstGeom>
          <a:noFill/>
          <a:ln>
            <a:noFill/>
          </a:ln>
        </p:spPr>
      </p:pic>
      <p:pic>
        <p:nvPicPr>
          <p:cNvPr id="709" name="Google Shape;709;p46"/>
          <p:cNvPicPr preferRelativeResize="0"/>
          <p:nvPr/>
        </p:nvPicPr>
        <p:blipFill rotWithShape="1">
          <a:blip r:embed="rId14">
            <a:alphaModFix/>
          </a:blip>
          <a:srcRect/>
          <a:stretch/>
        </p:blipFill>
        <p:spPr>
          <a:xfrm>
            <a:off x="746968" y="2781298"/>
            <a:ext cx="2944374" cy="1505715"/>
          </a:xfrm>
          <a:prstGeom prst="rect">
            <a:avLst/>
          </a:prstGeom>
          <a:noFill/>
          <a:ln>
            <a:noFill/>
          </a:ln>
        </p:spPr>
      </p:pic>
      <p:pic>
        <p:nvPicPr>
          <p:cNvPr id="711" name="Google Shape;711;p46"/>
          <p:cNvPicPr preferRelativeResize="0"/>
          <p:nvPr/>
        </p:nvPicPr>
        <p:blipFill rotWithShape="1">
          <a:blip r:embed="rId15">
            <a:alphaModFix/>
          </a:blip>
          <a:srcRect/>
          <a:stretch/>
        </p:blipFill>
        <p:spPr>
          <a:xfrm>
            <a:off x="5055106" y="2781298"/>
            <a:ext cx="2081788" cy="1295403"/>
          </a:xfrm>
          <a:prstGeom prst="rect">
            <a:avLst/>
          </a:prstGeom>
          <a:noFill/>
          <a:ln>
            <a:noFill/>
          </a:ln>
        </p:spPr>
      </p:pic>
      <p:sp>
        <p:nvSpPr>
          <p:cNvPr id="712" name="Google Shape;712;p46"/>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cxnSp>
        <p:nvCxnSpPr>
          <p:cNvPr id="713" name="Google Shape;713;p46"/>
          <p:cNvCxnSpPr/>
          <p:nvPr/>
        </p:nvCxnSpPr>
        <p:spPr>
          <a:xfrm flipH="1">
            <a:off x="4158778" y="4265736"/>
            <a:ext cx="952851" cy="489144"/>
          </a:xfrm>
          <a:prstGeom prst="straightConnector1">
            <a:avLst/>
          </a:prstGeom>
          <a:noFill/>
          <a:ln w="9525" cap="flat" cmpd="sng">
            <a:solidFill>
              <a:srgbClr val="EB792A"/>
            </a:solidFill>
            <a:prstDash val="solid"/>
            <a:round/>
            <a:headEnd type="none" w="sm" len="sm"/>
            <a:tailEnd type="none" w="sm" len="sm"/>
          </a:ln>
        </p:spPr>
      </p:cxnSp>
      <p:pic>
        <p:nvPicPr>
          <p:cNvPr id="714" name="Google Shape;714;p46"/>
          <p:cNvPicPr preferRelativeResize="0"/>
          <p:nvPr/>
        </p:nvPicPr>
        <p:blipFill rotWithShape="1">
          <a:blip r:embed="rId16">
            <a:alphaModFix/>
          </a:blip>
          <a:srcRect r="35090" b="51432"/>
          <a:stretch/>
        </p:blipFill>
        <p:spPr>
          <a:xfrm>
            <a:off x="822121" y="4536035"/>
            <a:ext cx="1952252" cy="883572"/>
          </a:xfrm>
          <a:prstGeom prst="rect">
            <a:avLst/>
          </a:prstGeom>
          <a:noFill/>
          <a:ln>
            <a:noFill/>
          </a:ln>
        </p:spPr>
      </p:pic>
      <p:grpSp>
        <p:nvGrpSpPr>
          <p:cNvPr id="715" name="Google Shape;715;p46"/>
          <p:cNvGrpSpPr/>
          <p:nvPr/>
        </p:nvGrpSpPr>
        <p:grpSpPr>
          <a:xfrm>
            <a:off x="0" y="5064899"/>
            <a:ext cx="3929086" cy="1505715"/>
            <a:chOff x="0" y="5064899"/>
            <a:chExt cx="3929086" cy="1505715"/>
          </a:xfrm>
        </p:grpSpPr>
        <p:pic>
          <p:nvPicPr>
            <p:cNvPr id="716" name="Google Shape;716;p46"/>
            <p:cNvPicPr preferRelativeResize="0"/>
            <p:nvPr/>
          </p:nvPicPr>
          <p:blipFill rotWithShape="1">
            <a:blip r:embed="rId17">
              <a:alphaModFix/>
            </a:blip>
            <a:srcRect l="994" t="46767" r="31045"/>
            <a:stretch/>
          </p:blipFill>
          <p:spPr>
            <a:xfrm>
              <a:off x="0" y="5064899"/>
              <a:ext cx="3820783" cy="1505715"/>
            </a:xfrm>
            <a:prstGeom prst="rect">
              <a:avLst/>
            </a:prstGeom>
            <a:noFill/>
            <a:ln>
              <a:noFill/>
            </a:ln>
          </p:spPr>
        </p:pic>
        <p:sp>
          <p:nvSpPr>
            <p:cNvPr id="717" name="Google Shape;717;p46"/>
            <p:cNvSpPr/>
            <p:nvPr/>
          </p:nvSpPr>
          <p:spPr>
            <a:xfrm>
              <a:off x="3691342" y="5143500"/>
              <a:ext cx="237744" cy="740666"/>
            </a:xfrm>
            <a:prstGeom prst="rect">
              <a:avLst/>
            </a:prstGeom>
            <a:solidFill>
              <a:srgbClr val="F0EC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718" name="Google Shape;718;p46"/>
          <p:cNvSpPr txBox="1"/>
          <p:nvPr/>
        </p:nvSpPr>
        <p:spPr>
          <a:xfrm>
            <a:off x="785500" y="19702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719" name="Google Shape;719;p46"/>
          <p:cNvSpPr txBox="1"/>
          <p:nvPr/>
        </p:nvSpPr>
        <p:spPr>
          <a:xfrm>
            <a:off x="2268300" y="21123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720" name="Google Shape;720;p46"/>
          <p:cNvSpPr txBox="1"/>
          <p:nvPr/>
        </p:nvSpPr>
        <p:spPr>
          <a:xfrm>
            <a:off x="4411563" y="1780313"/>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695" name="Google Shape;695;p46"/>
          <p:cNvSpPr txBox="1"/>
          <p:nvPr/>
        </p:nvSpPr>
        <p:spPr>
          <a:xfrm>
            <a:off x="5813488" y="1745063"/>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721" name="Google Shape;721;p46"/>
          <p:cNvSpPr txBox="1"/>
          <p:nvPr/>
        </p:nvSpPr>
        <p:spPr>
          <a:xfrm>
            <a:off x="7923380" y="189560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722" name="Google Shape;722;p46"/>
          <p:cNvSpPr txBox="1"/>
          <p:nvPr/>
        </p:nvSpPr>
        <p:spPr>
          <a:xfrm>
            <a:off x="9388188" y="21495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723" name="Google Shape;723;p46"/>
          <p:cNvSpPr txBox="1"/>
          <p:nvPr/>
        </p:nvSpPr>
        <p:spPr>
          <a:xfrm>
            <a:off x="2339575" y="625075"/>
            <a:ext cx="1660800" cy="67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55%</a:t>
            </a:r>
            <a:endParaRPr sz="2800">
              <a:solidFill>
                <a:schemeClr val="dk1"/>
              </a:solidFill>
              <a:latin typeface="Calibri"/>
              <a:ea typeface="Calibri"/>
              <a:cs typeface="Calibri"/>
              <a:sym typeface="Calibri"/>
            </a:endParaRPr>
          </a:p>
        </p:txBody>
      </p:sp>
      <p:sp>
        <p:nvSpPr>
          <p:cNvPr id="724" name="Google Shape;724;p46"/>
          <p:cNvSpPr txBox="1"/>
          <p:nvPr/>
        </p:nvSpPr>
        <p:spPr>
          <a:xfrm>
            <a:off x="6035225" y="548250"/>
            <a:ext cx="1407900" cy="55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40%</a:t>
            </a:r>
            <a:endParaRPr sz="2800">
              <a:solidFill>
                <a:schemeClr val="dk1"/>
              </a:solidFill>
              <a:latin typeface="Calibri"/>
              <a:ea typeface="Calibri"/>
              <a:cs typeface="Calibri"/>
              <a:sym typeface="Calibri"/>
            </a:endParaRPr>
          </a:p>
        </p:txBody>
      </p:sp>
      <p:sp>
        <p:nvSpPr>
          <p:cNvPr id="725" name="Google Shape;725;p46"/>
          <p:cNvSpPr txBox="1"/>
          <p:nvPr/>
        </p:nvSpPr>
        <p:spPr>
          <a:xfrm>
            <a:off x="9590475" y="642950"/>
            <a:ext cx="1578000" cy="55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54%</a:t>
            </a:r>
            <a:endParaRPr sz="2800">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36DC902A-CB71-87D0-7CE5-F6ED593CCEB0}"/>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C0A237F1-B345-007C-641A-1BBF50911E92}"/>
              </a:ext>
            </a:extLst>
          </p:cNvPr>
          <p:cNvPicPr>
            <a:picLocks noChangeAspect="1"/>
          </p:cNvPicPr>
          <p:nvPr/>
        </p:nvPicPr>
        <p:blipFill>
          <a:blip r:embed="rId18"/>
          <a:srcRect t="16930"/>
          <a:stretch/>
        </p:blipFill>
        <p:spPr>
          <a:xfrm>
            <a:off x="8076697" y="3402048"/>
            <a:ext cx="2883414" cy="1265995"/>
          </a:xfrm>
          <a:prstGeom prst="rect">
            <a:avLst/>
          </a:prstGeom>
        </p:spPr>
      </p:pic>
      <p:sp>
        <p:nvSpPr>
          <p:cNvPr id="3" name="Slide Number Placeholder 2">
            <a:extLst>
              <a:ext uri="{FF2B5EF4-FFF2-40B4-BE49-F238E27FC236}">
                <a16:creationId xmlns:a16="http://schemas.microsoft.com/office/drawing/2014/main" id="{870889CC-FEA5-B4C8-351B-FA9C1E553E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47"/>
          <p:cNvSpPr txBox="1"/>
          <p:nvPr/>
        </p:nvSpPr>
        <p:spPr>
          <a:xfrm>
            <a:off x="8479500" y="4913941"/>
            <a:ext cx="3712500" cy="174454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400"/>
              </a:spcBef>
              <a:spcAft>
                <a:spcPts val="0"/>
              </a:spcAft>
              <a:buClr>
                <a:srgbClr val="000000"/>
              </a:buClr>
              <a:buSzPts val="1600"/>
              <a:buFont typeface="Arial"/>
              <a:buNone/>
            </a:pPr>
            <a:r>
              <a:rPr lang="en-US" sz="1800" b="1" i="0" u="none" strike="noStrike" cap="none" dirty="0">
                <a:solidFill>
                  <a:srgbClr val="F37935"/>
                </a:solidFill>
                <a:latin typeface="Calibri"/>
                <a:ea typeface="Calibri"/>
                <a:cs typeface="Calibri"/>
                <a:sym typeface="Calibri"/>
              </a:rPr>
              <a:t>GPS </a:t>
            </a:r>
            <a:r>
              <a:rPr lang="en-US" sz="1800" b="1" i="0" u="none" strike="noStrike" cap="none" dirty="0" err="1">
                <a:solidFill>
                  <a:srgbClr val="F37935"/>
                </a:solidFill>
                <a:latin typeface="Calibri"/>
                <a:ea typeface="Calibri"/>
                <a:cs typeface="Calibri"/>
                <a:sym typeface="Calibri"/>
              </a:rPr>
              <a:t>Sangolai</a:t>
            </a:r>
            <a:r>
              <a:rPr lang="en-US" sz="1800" b="1" i="0" u="none" strike="noStrike" cap="none" dirty="0">
                <a:solidFill>
                  <a:srgbClr val="F37935"/>
                </a:solidFill>
                <a:latin typeface="Calibri"/>
                <a:ea typeface="Calibri"/>
                <a:cs typeface="Calibri"/>
                <a:sym typeface="Calibri"/>
              </a:rPr>
              <a:t> </a:t>
            </a:r>
            <a:r>
              <a:rPr lang="en-US" sz="1800" b="1" i="0" u="none" strike="noStrike" cap="none" dirty="0" err="1">
                <a:solidFill>
                  <a:srgbClr val="F37935"/>
                </a:solidFill>
                <a:latin typeface="Calibri"/>
                <a:ea typeface="Calibri"/>
                <a:cs typeface="Calibri"/>
                <a:sym typeface="Calibri"/>
              </a:rPr>
              <a:t>Payeen</a:t>
            </a:r>
            <a:r>
              <a:rPr lang="en-US" sz="1800" b="1" i="0" u="none" strike="noStrike" cap="none" dirty="0">
                <a:solidFill>
                  <a:srgbClr val="F37935"/>
                </a:solidFill>
                <a:latin typeface="Calibri"/>
                <a:ea typeface="Calibri"/>
                <a:cs typeface="Calibri"/>
                <a:sym typeface="Calibri"/>
              </a:rPr>
              <a:t> Number 2</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70%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20%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731" name="Google Shape;731;p47"/>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Lower Dir, Khyber Pakhtunkhwa - PK 14</a:t>
            </a:r>
            <a:endParaRPr/>
          </a:p>
        </p:txBody>
      </p:sp>
      <p:graphicFrame>
        <p:nvGraphicFramePr>
          <p:cNvPr id="732" name="Google Shape;732;p47"/>
          <p:cNvGraphicFramePr/>
          <p:nvPr>
            <p:extLst>
              <p:ext uri="{D42A27DB-BD31-4B8C-83A1-F6EECF244321}">
                <p14:modId xmlns:p14="http://schemas.microsoft.com/office/powerpoint/2010/main" val="133981163"/>
              </p:ext>
            </p:extLst>
          </p:nvPr>
        </p:nvGraphicFramePr>
        <p:xfrm>
          <a:off x="456275" y="1015365"/>
          <a:ext cx="11279450" cy="3883420"/>
        </p:xfrm>
        <a:graphic>
          <a:graphicData uri="http://schemas.openxmlformats.org/drawingml/2006/table">
            <a:tbl>
              <a:tblPr>
                <a:noFill/>
                <a:tableStyleId>{BE2F7F26-7A3F-44C9-8955-1E4BE06F2619}</a:tableStyleId>
              </a:tblPr>
              <a:tblGrid>
                <a:gridCol w="2325950">
                  <a:extLst>
                    <a:ext uri="{9D8B030D-6E8A-4147-A177-3AD203B41FA5}">
                      <a16:colId xmlns:a16="http://schemas.microsoft.com/office/drawing/2014/main" val="20000"/>
                    </a:ext>
                  </a:extLst>
                </a:gridCol>
                <a:gridCol w="1258300">
                  <a:extLst>
                    <a:ext uri="{9D8B030D-6E8A-4147-A177-3AD203B41FA5}">
                      <a16:colId xmlns:a16="http://schemas.microsoft.com/office/drawing/2014/main" val="20001"/>
                    </a:ext>
                  </a:extLst>
                </a:gridCol>
                <a:gridCol w="1020250">
                  <a:extLst>
                    <a:ext uri="{9D8B030D-6E8A-4147-A177-3AD203B41FA5}">
                      <a16:colId xmlns:a16="http://schemas.microsoft.com/office/drawing/2014/main" val="20002"/>
                    </a:ext>
                  </a:extLst>
                </a:gridCol>
                <a:gridCol w="889150">
                  <a:extLst>
                    <a:ext uri="{9D8B030D-6E8A-4147-A177-3AD203B41FA5}">
                      <a16:colId xmlns:a16="http://schemas.microsoft.com/office/drawing/2014/main" val="20003"/>
                    </a:ext>
                  </a:extLst>
                </a:gridCol>
                <a:gridCol w="1190825">
                  <a:extLst>
                    <a:ext uri="{9D8B030D-6E8A-4147-A177-3AD203B41FA5}">
                      <a16:colId xmlns:a16="http://schemas.microsoft.com/office/drawing/2014/main" val="20004"/>
                    </a:ext>
                  </a:extLst>
                </a:gridCol>
                <a:gridCol w="952650">
                  <a:extLst>
                    <a:ext uri="{9D8B030D-6E8A-4147-A177-3AD203B41FA5}">
                      <a16:colId xmlns:a16="http://schemas.microsoft.com/office/drawing/2014/main" val="20005"/>
                    </a:ext>
                  </a:extLst>
                </a:gridCol>
                <a:gridCol w="989875">
                  <a:extLst>
                    <a:ext uri="{9D8B030D-6E8A-4147-A177-3AD203B41FA5}">
                      <a16:colId xmlns:a16="http://schemas.microsoft.com/office/drawing/2014/main" val="20006"/>
                    </a:ext>
                  </a:extLst>
                </a:gridCol>
                <a:gridCol w="1890325">
                  <a:extLst>
                    <a:ext uri="{9D8B030D-6E8A-4147-A177-3AD203B41FA5}">
                      <a16:colId xmlns:a16="http://schemas.microsoft.com/office/drawing/2014/main" val="20007"/>
                    </a:ext>
                  </a:extLst>
                </a:gridCol>
                <a:gridCol w="762125">
                  <a:extLst>
                    <a:ext uri="{9D8B030D-6E8A-4147-A177-3AD203B41FA5}">
                      <a16:colId xmlns:a16="http://schemas.microsoft.com/office/drawing/2014/main" val="20008"/>
                    </a:ext>
                  </a:extLst>
                </a:gridCol>
              </a:tblGrid>
              <a:tr h="225800">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50950">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1" i="0" u="none" strike="noStrike" cap="none">
                          <a:solidFill>
                            <a:schemeClr val="lt1"/>
                          </a:solidFill>
                          <a:latin typeface="Arial"/>
                          <a:ea typeface="Arial"/>
                          <a:cs typeface="Arial"/>
                          <a:sym typeface="Arial"/>
                        </a:rPr>
                        <a:t>For Girls &amp; Boys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061825">
                <a:tc>
                  <a:txBody>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GHSS </a:t>
                      </a:r>
                      <a:r>
                        <a:rPr lang="en-US" sz="1400" b="1" i="0" u="none" strike="noStrike" cap="none" dirty="0" err="1">
                          <a:solidFill>
                            <a:srgbClr val="000000"/>
                          </a:solidFill>
                          <a:latin typeface="Arial"/>
                          <a:ea typeface="Arial"/>
                          <a:cs typeface="Arial"/>
                          <a:sym typeface="Arial"/>
                        </a:rPr>
                        <a:t>Khall</a:t>
                      </a:r>
                      <a:r>
                        <a:rPr lang="en-US" sz="1400" b="1" i="0" u="none" strike="noStrike" cap="none" dirty="0">
                          <a:solidFill>
                            <a:srgbClr val="000000"/>
                          </a:solidFill>
                          <a:latin typeface="Arial"/>
                          <a:ea typeface="Arial"/>
                          <a:cs typeface="Arial"/>
                          <a:sym typeface="Arial"/>
                        </a:rPr>
                        <a:t> </a:t>
                      </a:r>
                      <a:r>
                        <a:rPr lang="en-US" sz="1400" b="1" i="0" u="none" strike="noStrike" cap="none" dirty="0" err="1">
                          <a:solidFill>
                            <a:srgbClr val="000000"/>
                          </a:solidFill>
                          <a:latin typeface="Arial"/>
                          <a:ea typeface="Arial"/>
                          <a:cs typeface="Arial"/>
                          <a:sym typeface="Arial"/>
                        </a:rPr>
                        <a:t>Kandarow</a:t>
                      </a:r>
                      <a:endParaRPr sz="1400" b="1" i="0" u="none" strike="noStrike" cap="none" dirty="0">
                        <a:solidFill>
                          <a:srgbClr val="000000"/>
                        </a:solidFill>
                        <a:latin typeface="Arial"/>
                        <a:ea typeface="Arial"/>
                        <a:cs typeface="Arial"/>
                        <a:sym typeface="Arial"/>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19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BA = 06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19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07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5095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GMS Razagram Tornang 2</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09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03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02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5095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GPS Sangolai Payeen no 2</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05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04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04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Inactive</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733" name="Google Shape;733;p47"/>
          <p:cNvSpPr txBox="1"/>
          <p:nvPr/>
        </p:nvSpPr>
        <p:spPr>
          <a:xfrm>
            <a:off x="456275" y="4976900"/>
            <a:ext cx="3712500" cy="169350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GGPS Khail </a:t>
            </a:r>
            <a:r>
              <a:rPr lang="en-US" sz="1800" b="1" i="0" u="none" strike="noStrike" cap="none" dirty="0" err="1">
                <a:solidFill>
                  <a:srgbClr val="F37935"/>
                </a:solidFill>
                <a:latin typeface="Calibri"/>
                <a:ea typeface="Calibri"/>
                <a:cs typeface="Calibri"/>
                <a:sym typeface="Calibri"/>
              </a:rPr>
              <a:t>Kandarow</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70%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60%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40%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734" name="Google Shape;734;p47"/>
          <p:cNvSpPr txBox="1"/>
          <p:nvPr/>
        </p:nvSpPr>
        <p:spPr>
          <a:xfrm>
            <a:off x="4318331" y="4976900"/>
            <a:ext cx="4011613" cy="1529096"/>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40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GPS </a:t>
            </a:r>
            <a:r>
              <a:rPr lang="en-US" sz="1800" b="1" i="0" u="none" strike="noStrike" cap="none" dirty="0" err="1">
                <a:solidFill>
                  <a:srgbClr val="F37935"/>
                </a:solidFill>
                <a:latin typeface="Calibri"/>
                <a:ea typeface="Calibri"/>
                <a:cs typeface="Calibri"/>
                <a:sym typeface="Calibri"/>
              </a:rPr>
              <a:t>Shalfalam</a:t>
            </a:r>
            <a:r>
              <a:rPr lang="en-US" sz="1800" b="1" i="0" u="none" strike="noStrike" cap="none" dirty="0">
                <a:solidFill>
                  <a:srgbClr val="F37935"/>
                </a:solidFill>
                <a:latin typeface="Calibri"/>
                <a:ea typeface="Calibri"/>
                <a:cs typeface="Calibri"/>
                <a:sym typeface="Calibri"/>
              </a:rPr>
              <a:t> (Primary Section of GMS)</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90%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90%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90% </a:t>
            </a:r>
            <a:r>
              <a:rPr lang="en-US" sz="1400" b="0" i="0" u="none" strike="noStrike" cap="none" dirty="0">
                <a:solidFill>
                  <a:srgbClr val="000000"/>
                </a:solidFill>
                <a:latin typeface="Calibri"/>
                <a:ea typeface="Calibri"/>
                <a:cs typeface="Calibri"/>
                <a:sym typeface="Calibri"/>
              </a:rPr>
              <a:t>of Grade 5 students could do division.</a:t>
            </a:r>
            <a:endParaRPr dirty="0"/>
          </a:p>
        </p:txBody>
      </p:sp>
      <p:sp>
        <p:nvSpPr>
          <p:cNvPr id="2" name="Slide Number Placeholder 1">
            <a:extLst>
              <a:ext uri="{FF2B5EF4-FFF2-40B4-BE49-F238E27FC236}">
                <a16:creationId xmlns:a16="http://schemas.microsoft.com/office/drawing/2014/main" id="{34512F00-236D-1AE2-6173-537A8F8F92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5602d37f54_6_10"/>
          <p:cNvSpPr txBox="1">
            <a:spLocks noGrp="1"/>
          </p:cNvSpPr>
          <p:nvPr>
            <p:ph type="title"/>
          </p:nvPr>
        </p:nvSpPr>
        <p:spPr>
          <a:xfrm>
            <a:off x="216816" y="499925"/>
            <a:ext cx="11136984"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b="1" dirty="0">
                <a:solidFill>
                  <a:schemeClr val="accent2"/>
                </a:solidFill>
              </a:rPr>
              <a:t>Why Politics Matter: Understanding Power to Reform Education</a:t>
            </a:r>
            <a:endParaRPr b="1" dirty="0">
              <a:solidFill>
                <a:schemeClr val="accent2"/>
              </a:solidFill>
            </a:endParaRPr>
          </a:p>
        </p:txBody>
      </p:sp>
      <p:sp>
        <p:nvSpPr>
          <p:cNvPr id="244" name="Google Shape;244;g35602d37f54_6_10"/>
          <p:cNvSpPr txBox="1">
            <a:spLocks noGrp="1"/>
          </p:cNvSpPr>
          <p:nvPr>
            <p:ph type="body" idx="1"/>
          </p:nvPr>
        </p:nvSpPr>
        <p:spPr>
          <a:xfrm>
            <a:off x="89739" y="1825625"/>
            <a:ext cx="5155121" cy="453245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1200"/>
              </a:spcBef>
              <a:spcAft>
                <a:spcPts val="0"/>
              </a:spcAft>
              <a:buClr>
                <a:schemeClr val="dk1"/>
              </a:buClr>
              <a:buSzPct val="100000"/>
              <a:buFont typeface="Arial"/>
              <a:buNone/>
            </a:pPr>
            <a:r>
              <a:rPr lang="en-US" sz="1400" b="1" dirty="0">
                <a:latin typeface="Arial"/>
                <a:ea typeface="Arial"/>
                <a:cs typeface="Arial"/>
                <a:sym typeface="Arial"/>
              </a:rPr>
              <a:t>Political Settlements &amp; Power Dynamics</a:t>
            </a:r>
            <a:endParaRPr sz="1400" b="1" dirty="0">
              <a:latin typeface="Arial"/>
              <a:ea typeface="Arial"/>
              <a:cs typeface="Arial"/>
              <a:sym typeface="Arial"/>
            </a:endParaRPr>
          </a:p>
          <a:p>
            <a:pPr marL="457200" lvl="0" indent="-282733" algn="l" rtl="0">
              <a:lnSpc>
                <a:spcPct val="115000"/>
              </a:lnSpc>
              <a:spcBef>
                <a:spcPts val="1200"/>
              </a:spcBef>
              <a:spcAft>
                <a:spcPts val="0"/>
              </a:spcAft>
              <a:buSzPct val="100000"/>
              <a:buChar char="●"/>
            </a:pPr>
            <a:r>
              <a:rPr lang="en-US" sz="1400" dirty="0">
                <a:latin typeface="Arial"/>
                <a:ea typeface="Arial"/>
                <a:cs typeface="Arial"/>
                <a:sym typeface="Arial"/>
              </a:rPr>
              <a:t>Examines how elite interests and power structures shape governance and reform potential.</a:t>
            </a:r>
            <a:br>
              <a:rPr lang="en-US" sz="1400" dirty="0">
                <a:latin typeface="Arial"/>
                <a:ea typeface="Arial"/>
                <a:cs typeface="Arial"/>
                <a:sym typeface="Arial"/>
              </a:rPr>
            </a:br>
            <a:endParaRPr sz="1400" dirty="0">
              <a:latin typeface="Arial"/>
              <a:ea typeface="Arial"/>
              <a:cs typeface="Arial"/>
              <a:sym typeface="Arial"/>
            </a:endParaRPr>
          </a:p>
          <a:p>
            <a:pPr marL="0" lvl="0" indent="0" algn="l" rtl="0">
              <a:lnSpc>
                <a:spcPct val="115000"/>
              </a:lnSpc>
              <a:spcBef>
                <a:spcPts val="1200"/>
              </a:spcBef>
              <a:spcAft>
                <a:spcPts val="0"/>
              </a:spcAft>
              <a:buClr>
                <a:schemeClr val="dk1"/>
              </a:buClr>
              <a:buSzPct val="100000"/>
              <a:buFont typeface="Arial"/>
              <a:buNone/>
            </a:pPr>
            <a:r>
              <a:rPr lang="en-US" sz="1400" b="1" dirty="0">
                <a:latin typeface="Arial"/>
                <a:ea typeface="Arial"/>
                <a:cs typeface="Arial"/>
                <a:sym typeface="Arial"/>
              </a:rPr>
              <a:t>Education Decision-Making is Driven by:</a:t>
            </a:r>
            <a:endParaRPr sz="1400" b="1" dirty="0">
              <a:latin typeface="Arial"/>
              <a:ea typeface="Arial"/>
              <a:cs typeface="Arial"/>
              <a:sym typeface="Arial"/>
            </a:endParaRPr>
          </a:p>
          <a:p>
            <a:pPr marL="457200" lvl="0" indent="-282733" algn="l" rtl="0">
              <a:lnSpc>
                <a:spcPct val="115000"/>
              </a:lnSpc>
              <a:spcBef>
                <a:spcPts val="1200"/>
              </a:spcBef>
              <a:spcAft>
                <a:spcPts val="0"/>
              </a:spcAft>
              <a:buSzPct val="100000"/>
              <a:buAutoNum type="arabicPeriod"/>
            </a:pPr>
            <a:r>
              <a:rPr lang="en-US" sz="1400" b="1" dirty="0">
                <a:latin typeface="Arial"/>
                <a:ea typeface="Arial"/>
                <a:cs typeface="Arial"/>
                <a:sym typeface="Arial"/>
              </a:rPr>
              <a:t>Bureaucracies</a:t>
            </a:r>
            <a:r>
              <a:rPr lang="en-US" sz="1400" dirty="0">
                <a:latin typeface="Arial"/>
                <a:ea typeface="Arial"/>
                <a:cs typeface="Arial"/>
                <a:sym typeface="Arial"/>
              </a:rPr>
              <a:t> – Provide technical data, institutional memory, and continuity.</a:t>
            </a:r>
            <a:br>
              <a:rPr lang="en-US" sz="1400" dirty="0">
                <a:latin typeface="Arial"/>
                <a:ea typeface="Arial"/>
                <a:cs typeface="Arial"/>
                <a:sym typeface="Arial"/>
              </a:rPr>
            </a:br>
            <a:endParaRPr sz="1400" dirty="0">
              <a:latin typeface="Arial"/>
              <a:ea typeface="Arial"/>
              <a:cs typeface="Arial"/>
              <a:sym typeface="Arial"/>
            </a:endParaRPr>
          </a:p>
          <a:p>
            <a:pPr marL="457200" lvl="0" indent="-282733" algn="l" rtl="0">
              <a:lnSpc>
                <a:spcPct val="115000"/>
              </a:lnSpc>
              <a:spcBef>
                <a:spcPts val="0"/>
              </a:spcBef>
              <a:spcAft>
                <a:spcPts val="0"/>
              </a:spcAft>
              <a:buSzPct val="100000"/>
              <a:buAutoNum type="arabicPeriod"/>
            </a:pPr>
            <a:r>
              <a:rPr lang="en-US" sz="1400" b="1" dirty="0">
                <a:latin typeface="Arial"/>
                <a:ea typeface="Arial"/>
                <a:cs typeface="Arial"/>
                <a:sym typeface="Arial"/>
              </a:rPr>
              <a:t>Politicians</a:t>
            </a:r>
            <a:r>
              <a:rPr lang="en-US" sz="1400" dirty="0">
                <a:latin typeface="Arial"/>
                <a:ea typeface="Arial"/>
                <a:cs typeface="Arial"/>
                <a:sym typeface="Arial"/>
              </a:rPr>
              <a:t> – Influence reforms and resource allocation to serve constituency interests.</a:t>
            </a:r>
            <a:br>
              <a:rPr lang="en-US" sz="1400" dirty="0">
                <a:latin typeface="Arial"/>
                <a:ea typeface="Arial"/>
                <a:cs typeface="Arial"/>
                <a:sym typeface="Arial"/>
              </a:rPr>
            </a:br>
            <a:endParaRPr sz="1400" dirty="0">
              <a:latin typeface="Arial"/>
              <a:ea typeface="Arial"/>
              <a:cs typeface="Arial"/>
              <a:sym typeface="Arial"/>
            </a:endParaRPr>
          </a:p>
          <a:p>
            <a:pPr marL="0" lvl="0" indent="0" algn="l" rtl="0">
              <a:lnSpc>
                <a:spcPct val="115000"/>
              </a:lnSpc>
              <a:spcBef>
                <a:spcPts val="1200"/>
              </a:spcBef>
              <a:spcAft>
                <a:spcPts val="0"/>
              </a:spcAft>
              <a:buClr>
                <a:schemeClr val="dk1"/>
              </a:buClr>
              <a:buSzPct val="100000"/>
              <a:buFont typeface="Arial"/>
              <a:buNone/>
            </a:pPr>
            <a:r>
              <a:rPr lang="en-US" sz="1400" b="1" dirty="0">
                <a:latin typeface="Arial"/>
                <a:ea typeface="Arial"/>
                <a:cs typeface="Arial"/>
                <a:sym typeface="Arial"/>
              </a:rPr>
              <a:t>Political Incentives &amp; Priorities</a:t>
            </a:r>
            <a:endParaRPr sz="1400" b="1" dirty="0">
              <a:latin typeface="Arial"/>
              <a:ea typeface="Arial"/>
              <a:cs typeface="Arial"/>
              <a:sym typeface="Arial"/>
            </a:endParaRPr>
          </a:p>
          <a:p>
            <a:pPr marL="457200" lvl="0" indent="-282733" algn="l" rtl="0">
              <a:lnSpc>
                <a:spcPct val="115000"/>
              </a:lnSpc>
              <a:spcBef>
                <a:spcPts val="1200"/>
              </a:spcBef>
              <a:spcAft>
                <a:spcPts val="0"/>
              </a:spcAft>
              <a:buSzPct val="100000"/>
              <a:buChar char="●"/>
            </a:pPr>
            <a:r>
              <a:rPr lang="en-US" sz="1400" dirty="0">
                <a:latin typeface="Arial"/>
                <a:ea typeface="Arial"/>
                <a:cs typeface="Arial"/>
                <a:sym typeface="Arial"/>
              </a:rPr>
              <a:t>In a competitive political environment, </a:t>
            </a:r>
            <a:r>
              <a:rPr lang="en-US" sz="1400" b="1" dirty="0">
                <a:latin typeface="Arial"/>
                <a:ea typeface="Arial"/>
                <a:cs typeface="Arial"/>
                <a:sym typeface="Arial"/>
              </a:rPr>
              <a:t>visible actions</a:t>
            </a:r>
            <a:r>
              <a:rPr lang="en-US" sz="1400" dirty="0">
                <a:latin typeface="Arial"/>
                <a:ea typeface="Arial"/>
                <a:cs typeface="Arial"/>
                <a:sym typeface="Arial"/>
              </a:rPr>
              <a:t> (e.g., building schools, classrooms, auditorium, computer labs) are prioritized to gain support.</a:t>
            </a:r>
            <a:br>
              <a:rPr lang="en-US" sz="1400" dirty="0">
                <a:latin typeface="Arial"/>
                <a:ea typeface="Arial"/>
                <a:cs typeface="Arial"/>
                <a:sym typeface="Arial"/>
              </a:rPr>
            </a:br>
            <a:endParaRPr sz="1400" dirty="0">
              <a:latin typeface="Arial"/>
              <a:ea typeface="Arial"/>
              <a:cs typeface="Arial"/>
              <a:sym typeface="Arial"/>
            </a:endParaRPr>
          </a:p>
          <a:p>
            <a:pPr marL="457200" lvl="0" indent="-282733" algn="l" rtl="0">
              <a:lnSpc>
                <a:spcPct val="115000"/>
              </a:lnSpc>
              <a:spcBef>
                <a:spcPts val="0"/>
              </a:spcBef>
              <a:spcAft>
                <a:spcPts val="0"/>
              </a:spcAft>
              <a:buSzPct val="100000"/>
              <a:buChar char="●"/>
            </a:pPr>
            <a:r>
              <a:rPr lang="en-US" sz="1400" dirty="0">
                <a:latin typeface="Arial"/>
                <a:ea typeface="Arial"/>
                <a:cs typeface="Arial"/>
                <a:sym typeface="Arial"/>
              </a:rPr>
              <a:t>Focus often comes </a:t>
            </a:r>
            <a:r>
              <a:rPr lang="en-US" sz="1400" b="1" dirty="0">
                <a:latin typeface="Arial"/>
                <a:ea typeface="Arial"/>
                <a:cs typeface="Arial"/>
                <a:sym typeface="Arial"/>
              </a:rPr>
              <a:t>at the expense of learning outcomes &amp; education quality</a:t>
            </a:r>
            <a:r>
              <a:rPr lang="en-US" sz="1400" dirty="0">
                <a:latin typeface="Arial"/>
                <a:ea typeface="Arial"/>
                <a:cs typeface="Arial"/>
                <a:sym typeface="Arial"/>
              </a:rPr>
              <a:t>.</a:t>
            </a:r>
            <a:endParaRPr sz="1000" dirty="0">
              <a:latin typeface="Arial"/>
              <a:ea typeface="Arial"/>
              <a:cs typeface="Arial"/>
              <a:sym typeface="Arial"/>
            </a:endParaRPr>
          </a:p>
        </p:txBody>
      </p:sp>
      <p:pic>
        <p:nvPicPr>
          <p:cNvPr id="245" name="Google Shape;245;g35602d37f54_6_10"/>
          <p:cNvPicPr preferRelativeResize="0"/>
          <p:nvPr/>
        </p:nvPicPr>
        <p:blipFill rotWithShape="1">
          <a:blip r:embed="rId3">
            <a:alphaModFix/>
          </a:blip>
          <a:srcRect/>
          <a:stretch/>
        </p:blipFill>
        <p:spPr>
          <a:xfrm>
            <a:off x="5785308" y="2122547"/>
            <a:ext cx="5838603" cy="3107567"/>
          </a:xfrm>
          <a:prstGeom prst="rect">
            <a:avLst/>
          </a:prstGeom>
          <a:noFill/>
          <a:ln>
            <a:noFill/>
          </a:ln>
        </p:spPr>
      </p:pic>
      <p:sp>
        <p:nvSpPr>
          <p:cNvPr id="2" name="TextBox 1">
            <a:extLst>
              <a:ext uri="{FF2B5EF4-FFF2-40B4-BE49-F238E27FC236}">
                <a16:creationId xmlns:a16="http://schemas.microsoft.com/office/drawing/2014/main" id="{FAEDF4F4-8DA6-D8F4-4B1B-1DEB0B0091C6}"/>
              </a:ext>
            </a:extLst>
          </p:cNvPr>
          <p:cNvSpPr txBox="1"/>
          <p:nvPr/>
        </p:nvSpPr>
        <p:spPr>
          <a:xfrm>
            <a:off x="5486400" y="5834855"/>
            <a:ext cx="6840511" cy="523220"/>
          </a:xfrm>
          <a:prstGeom prst="rect">
            <a:avLst/>
          </a:prstGeom>
          <a:noFill/>
        </p:spPr>
        <p:txBody>
          <a:bodyPr wrap="square" rtlCol="0">
            <a:spAutoFit/>
          </a:bodyPr>
          <a:lstStyle/>
          <a:p>
            <a:r>
              <a:rPr lang="en-US" sz="2800" b="1" dirty="0">
                <a:solidFill>
                  <a:schemeClr val="accent2"/>
                </a:solidFill>
              </a:rPr>
              <a:t>Does Education matter to Politicians?</a:t>
            </a:r>
          </a:p>
        </p:txBody>
      </p:sp>
      <p:sp>
        <p:nvSpPr>
          <p:cNvPr id="3" name="Slide Number Placeholder 2">
            <a:extLst>
              <a:ext uri="{FF2B5EF4-FFF2-40B4-BE49-F238E27FC236}">
                <a16:creationId xmlns:a16="http://schemas.microsoft.com/office/drawing/2014/main" id="{641B3D70-1832-C2BF-3626-B868C1A63D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pic>
        <p:nvPicPr>
          <p:cNvPr id="739" name="Google Shape;739;p48"/>
          <p:cNvPicPr preferRelativeResize="0"/>
          <p:nvPr/>
        </p:nvPicPr>
        <p:blipFill rotWithShape="1">
          <a:blip r:embed="rId3">
            <a:alphaModFix/>
          </a:blip>
          <a:srcRect t="14546" b="12862"/>
          <a:stretch/>
        </p:blipFill>
        <p:spPr>
          <a:xfrm>
            <a:off x="199536" y="618836"/>
            <a:ext cx="6495874" cy="6102443"/>
          </a:xfrm>
          <a:prstGeom prst="rect">
            <a:avLst/>
          </a:prstGeom>
          <a:noFill/>
          <a:ln>
            <a:noFill/>
          </a:ln>
        </p:spPr>
      </p:pic>
      <p:sp>
        <p:nvSpPr>
          <p:cNvPr id="740" name="Google Shape;740;p48"/>
          <p:cNvSpPr txBox="1"/>
          <p:nvPr/>
        </p:nvSpPr>
        <p:spPr>
          <a:xfrm>
            <a:off x="7715827" y="964073"/>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pic>
        <p:nvPicPr>
          <p:cNvPr id="741" name="Google Shape;741;p48"/>
          <p:cNvPicPr preferRelativeResize="0"/>
          <p:nvPr/>
        </p:nvPicPr>
        <p:blipFill rotWithShape="1">
          <a:blip r:embed="rId4">
            <a:alphaModFix/>
          </a:blip>
          <a:srcRect/>
          <a:stretch/>
        </p:blipFill>
        <p:spPr>
          <a:xfrm>
            <a:off x="7715827" y="2174586"/>
            <a:ext cx="674395" cy="431224"/>
          </a:xfrm>
          <a:prstGeom prst="rect">
            <a:avLst/>
          </a:prstGeom>
          <a:noFill/>
          <a:ln>
            <a:noFill/>
          </a:ln>
        </p:spPr>
      </p:pic>
      <p:pic>
        <p:nvPicPr>
          <p:cNvPr id="742" name="Google Shape;742;p48"/>
          <p:cNvPicPr preferRelativeResize="0"/>
          <p:nvPr/>
        </p:nvPicPr>
        <p:blipFill rotWithShape="1">
          <a:blip r:embed="rId5">
            <a:alphaModFix/>
          </a:blip>
          <a:srcRect/>
          <a:stretch/>
        </p:blipFill>
        <p:spPr>
          <a:xfrm>
            <a:off x="7724246" y="2915674"/>
            <a:ext cx="735588" cy="523486"/>
          </a:xfrm>
          <a:prstGeom prst="rect">
            <a:avLst/>
          </a:prstGeom>
          <a:noFill/>
          <a:ln>
            <a:noFill/>
          </a:ln>
        </p:spPr>
      </p:pic>
      <p:pic>
        <p:nvPicPr>
          <p:cNvPr id="743" name="Google Shape;743;p48"/>
          <p:cNvPicPr preferRelativeResize="0"/>
          <p:nvPr/>
        </p:nvPicPr>
        <p:blipFill rotWithShape="1">
          <a:blip r:embed="rId5">
            <a:alphaModFix/>
          </a:blip>
          <a:srcRect/>
          <a:stretch/>
        </p:blipFill>
        <p:spPr>
          <a:xfrm>
            <a:off x="7724246" y="5292814"/>
            <a:ext cx="735588" cy="523486"/>
          </a:xfrm>
          <a:prstGeom prst="rect">
            <a:avLst/>
          </a:prstGeom>
          <a:noFill/>
          <a:ln>
            <a:noFill/>
          </a:ln>
        </p:spPr>
      </p:pic>
      <p:pic>
        <p:nvPicPr>
          <p:cNvPr id="744" name="Google Shape;744;p48"/>
          <p:cNvPicPr preferRelativeResize="0"/>
          <p:nvPr/>
        </p:nvPicPr>
        <p:blipFill rotWithShape="1">
          <a:blip r:embed="rId6">
            <a:alphaModFix/>
          </a:blip>
          <a:srcRect/>
          <a:stretch/>
        </p:blipFill>
        <p:spPr>
          <a:xfrm>
            <a:off x="7870676" y="4441106"/>
            <a:ext cx="519546" cy="499940"/>
          </a:xfrm>
          <a:prstGeom prst="rect">
            <a:avLst/>
          </a:prstGeom>
          <a:noFill/>
          <a:ln>
            <a:noFill/>
          </a:ln>
        </p:spPr>
      </p:pic>
      <p:sp>
        <p:nvSpPr>
          <p:cNvPr id="745" name="Google Shape;745;p48"/>
          <p:cNvSpPr txBox="1"/>
          <p:nvPr/>
        </p:nvSpPr>
        <p:spPr>
          <a:xfrm>
            <a:off x="7665027" y="1722211"/>
            <a:ext cx="4553931" cy="467046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96%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2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100%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0%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16%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84%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dirty="0">
                <a:solidFill>
                  <a:schemeClr val="dk1"/>
                </a:solidFill>
              </a:rPr>
              <a:t>67</a:t>
            </a:r>
            <a:r>
              <a:rPr lang="en-US" sz="1800" b="0" i="0" u="none" strike="noStrike" cap="none" dirty="0">
                <a:solidFill>
                  <a:schemeClr val="dk1"/>
                </a:solidFill>
                <a:latin typeface="Arial"/>
                <a:ea typeface="Arial"/>
                <a:cs typeface="Arial"/>
                <a:sym typeface="Arial"/>
              </a:rPr>
              <a:t>% are in government schools </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a:solidFill>
                  <a:schemeClr val="dk1"/>
                </a:solidFill>
              </a:rPr>
              <a:t>33</a:t>
            </a:r>
            <a:r>
              <a:rPr lang="en-US" sz="1800" b="0" i="0" u="none" strike="noStrike" cap="none">
                <a:solidFill>
                  <a:schemeClr val="dk1"/>
                </a:solidFill>
                <a:latin typeface="Arial"/>
                <a:ea typeface="Arial"/>
                <a:cs typeface="Arial"/>
                <a:sym typeface="Arial"/>
              </a:rPr>
              <a:t>% </a:t>
            </a:r>
            <a:r>
              <a:rPr lang="en-US" sz="1800" b="0" i="0" u="none" strike="noStrike" cap="none" dirty="0">
                <a:solidFill>
                  <a:schemeClr val="dk1"/>
                </a:solidFill>
                <a:latin typeface="Arial"/>
                <a:ea typeface="Arial"/>
                <a:cs typeface="Arial"/>
                <a:sym typeface="Arial"/>
              </a:rPr>
              <a:t>in Private School</a:t>
            </a:r>
            <a:endParaRPr dirty="0"/>
          </a:p>
        </p:txBody>
      </p:sp>
      <p:sp>
        <p:nvSpPr>
          <p:cNvPr id="9" name="TextBox 8">
            <a:extLst>
              <a:ext uri="{FF2B5EF4-FFF2-40B4-BE49-F238E27FC236}">
                <a16:creationId xmlns:a16="http://schemas.microsoft.com/office/drawing/2014/main" id="{971D76F9-C834-4341-9C6A-4A6B105F4503}"/>
              </a:ext>
            </a:extLst>
          </p:cNvPr>
          <p:cNvSpPr txBox="1"/>
          <p:nvPr/>
        </p:nvSpPr>
        <p:spPr>
          <a:xfrm>
            <a:off x="8569679" y="4787157"/>
            <a:ext cx="3709098" cy="307777"/>
          </a:xfrm>
          <a:prstGeom prst="rect">
            <a:avLst/>
          </a:prstGeom>
          <a:noFill/>
        </p:spPr>
        <p:txBody>
          <a:bodyPr wrap="square" rtlCol="0">
            <a:spAutoFit/>
          </a:bodyPr>
          <a:lstStyle/>
          <a:p>
            <a:r>
              <a:rPr lang="en-US" b="1" dirty="0"/>
              <a:t>Girls OOS = 7% 	Boys OOS</a:t>
            </a:r>
            <a:r>
              <a:rPr lang="en-US" dirty="0"/>
              <a:t>=</a:t>
            </a:r>
            <a:r>
              <a:rPr lang="en-US" b="1" dirty="0"/>
              <a:t> 9%</a:t>
            </a:r>
          </a:p>
        </p:txBody>
      </p:sp>
      <p:sp>
        <p:nvSpPr>
          <p:cNvPr id="2" name="Slide Number Placeholder 1">
            <a:extLst>
              <a:ext uri="{FF2B5EF4-FFF2-40B4-BE49-F238E27FC236}">
                <a16:creationId xmlns:a16="http://schemas.microsoft.com/office/drawing/2014/main" id="{718AA794-949F-7136-D3D2-AC2D012EEC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30</a:t>
            </a:fld>
            <a:endParaRPr lang="en-US"/>
          </a:p>
        </p:txBody>
      </p:sp>
      <p:sp>
        <p:nvSpPr>
          <p:cNvPr id="4" name="Rectangle 3">
            <a:extLst>
              <a:ext uri="{FF2B5EF4-FFF2-40B4-BE49-F238E27FC236}">
                <a16:creationId xmlns:a16="http://schemas.microsoft.com/office/drawing/2014/main" id="{31A79837-E2B4-DFE9-D9E7-F38EA2129708}"/>
              </a:ext>
            </a:extLst>
          </p:cNvPr>
          <p:cNvSpPr/>
          <p:nvPr/>
        </p:nvSpPr>
        <p:spPr>
          <a:xfrm>
            <a:off x="494675" y="648374"/>
            <a:ext cx="3912433" cy="631398"/>
          </a:xfrm>
          <a:prstGeom prst="rect">
            <a:avLst/>
          </a:prstGeom>
          <a:solidFill>
            <a:srgbClr val="F0EC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156A7"/>
                </a:solidFill>
              </a:rPr>
              <a:t>Faisal Khan Tarakai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49"/>
          <p:cNvPicPr preferRelativeResize="0"/>
          <p:nvPr/>
        </p:nvPicPr>
        <p:blipFill rotWithShape="1">
          <a:blip r:embed="rId3">
            <a:alphaModFix/>
          </a:blip>
          <a:srcRect r="60517" b="56239"/>
          <a:stretch/>
        </p:blipFill>
        <p:spPr>
          <a:xfrm>
            <a:off x="4413678" y="472043"/>
            <a:ext cx="1208244" cy="555551"/>
          </a:xfrm>
          <a:prstGeom prst="rect">
            <a:avLst/>
          </a:prstGeom>
          <a:noFill/>
          <a:ln>
            <a:noFill/>
          </a:ln>
        </p:spPr>
      </p:pic>
      <p:pic>
        <p:nvPicPr>
          <p:cNvPr id="751" name="Google Shape;751;p49"/>
          <p:cNvPicPr preferRelativeResize="0"/>
          <p:nvPr/>
        </p:nvPicPr>
        <p:blipFill rotWithShape="1">
          <a:blip r:embed="rId4">
            <a:alphaModFix/>
          </a:blip>
          <a:srcRect r="60360" b="55217"/>
          <a:stretch/>
        </p:blipFill>
        <p:spPr>
          <a:xfrm>
            <a:off x="843018" y="844882"/>
            <a:ext cx="1208245" cy="555551"/>
          </a:xfrm>
          <a:prstGeom prst="rect">
            <a:avLst/>
          </a:prstGeom>
          <a:noFill/>
          <a:ln>
            <a:noFill/>
          </a:ln>
        </p:spPr>
      </p:pic>
      <p:pic>
        <p:nvPicPr>
          <p:cNvPr id="752" name="Google Shape;752;p49"/>
          <p:cNvPicPr preferRelativeResize="0"/>
          <p:nvPr/>
        </p:nvPicPr>
        <p:blipFill rotWithShape="1">
          <a:blip r:embed="rId5">
            <a:alphaModFix/>
          </a:blip>
          <a:srcRect r="60517" b="53384"/>
          <a:stretch/>
        </p:blipFill>
        <p:spPr>
          <a:xfrm>
            <a:off x="8235710" y="921081"/>
            <a:ext cx="1208244" cy="555550"/>
          </a:xfrm>
          <a:prstGeom prst="rect">
            <a:avLst/>
          </a:prstGeom>
          <a:noFill/>
          <a:ln>
            <a:noFill/>
          </a:ln>
        </p:spPr>
      </p:pic>
      <p:grpSp>
        <p:nvGrpSpPr>
          <p:cNvPr id="753" name="Google Shape;753;p49"/>
          <p:cNvGrpSpPr/>
          <p:nvPr/>
        </p:nvGrpSpPr>
        <p:grpSpPr>
          <a:xfrm>
            <a:off x="4031012" y="2086021"/>
            <a:ext cx="4045685" cy="2870030"/>
            <a:chOff x="3722094" y="2123092"/>
            <a:chExt cx="4045685" cy="2870030"/>
          </a:xfrm>
        </p:grpSpPr>
        <p:cxnSp>
          <p:nvCxnSpPr>
            <p:cNvPr id="754" name="Google Shape;754;p49"/>
            <p:cNvCxnSpPr/>
            <p:nvPr/>
          </p:nvCxnSpPr>
          <p:spPr>
            <a:xfrm>
              <a:off x="3849860" y="2473829"/>
              <a:ext cx="807827" cy="572294"/>
            </a:xfrm>
            <a:prstGeom prst="straightConnector1">
              <a:avLst/>
            </a:prstGeom>
            <a:noFill/>
            <a:ln w="9525" cap="flat" cmpd="sng">
              <a:solidFill>
                <a:srgbClr val="EB792A"/>
              </a:solidFill>
              <a:prstDash val="solid"/>
              <a:round/>
              <a:headEnd type="none" w="sm" len="sm"/>
              <a:tailEnd type="none" w="sm" len="sm"/>
            </a:ln>
          </p:spPr>
        </p:cxnSp>
        <p:cxnSp>
          <p:nvCxnSpPr>
            <p:cNvPr id="755" name="Google Shape;755;p49"/>
            <p:cNvCxnSpPr/>
            <p:nvPr/>
          </p:nvCxnSpPr>
          <p:spPr>
            <a:xfrm flipH="1">
              <a:off x="6509180" y="2390220"/>
              <a:ext cx="964696" cy="730192"/>
            </a:xfrm>
            <a:prstGeom prst="straightConnector1">
              <a:avLst/>
            </a:prstGeom>
            <a:noFill/>
            <a:ln w="9525" cap="flat" cmpd="sng">
              <a:solidFill>
                <a:srgbClr val="EB792A"/>
              </a:solidFill>
              <a:prstDash val="solid"/>
              <a:round/>
              <a:headEnd type="none" w="sm" len="sm"/>
              <a:tailEnd type="none" w="sm" len="sm"/>
            </a:ln>
          </p:spPr>
        </p:cxnSp>
        <p:cxnSp>
          <p:nvCxnSpPr>
            <p:cNvPr id="756" name="Google Shape;756;p49"/>
            <p:cNvCxnSpPr/>
            <p:nvPr/>
          </p:nvCxnSpPr>
          <p:spPr>
            <a:xfrm rot="10800000">
              <a:off x="5718593" y="4329160"/>
              <a:ext cx="790587" cy="663962"/>
            </a:xfrm>
            <a:prstGeom prst="straightConnector1">
              <a:avLst/>
            </a:prstGeom>
            <a:noFill/>
            <a:ln w="9525" cap="flat" cmpd="sng">
              <a:solidFill>
                <a:srgbClr val="EB792A"/>
              </a:solidFill>
              <a:prstDash val="solid"/>
              <a:round/>
              <a:headEnd type="none" w="sm" len="sm"/>
              <a:tailEnd type="none" w="sm" len="sm"/>
            </a:ln>
          </p:spPr>
        </p:cxnSp>
        <p:cxnSp>
          <p:nvCxnSpPr>
            <p:cNvPr id="757" name="Google Shape;757;p49"/>
            <p:cNvCxnSpPr/>
            <p:nvPr/>
          </p:nvCxnSpPr>
          <p:spPr>
            <a:xfrm rot="10800000">
              <a:off x="6611604" y="3721974"/>
              <a:ext cx="1156175" cy="291745"/>
            </a:xfrm>
            <a:prstGeom prst="straightConnector1">
              <a:avLst/>
            </a:prstGeom>
            <a:noFill/>
            <a:ln w="9525" cap="flat" cmpd="sng">
              <a:solidFill>
                <a:srgbClr val="EB792A"/>
              </a:solidFill>
              <a:prstDash val="solid"/>
              <a:round/>
              <a:headEnd type="none" w="sm" len="sm"/>
              <a:tailEnd type="none" w="sm" len="sm"/>
            </a:ln>
          </p:spPr>
        </p:cxnSp>
        <p:cxnSp>
          <p:nvCxnSpPr>
            <p:cNvPr id="758" name="Google Shape;758;p49"/>
            <p:cNvCxnSpPr/>
            <p:nvPr/>
          </p:nvCxnSpPr>
          <p:spPr>
            <a:xfrm rot="10800000">
              <a:off x="3722094" y="3615268"/>
              <a:ext cx="867851" cy="210801"/>
            </a:xfrm>
            <a:prstGeom prst="straightConnector1">
              <a:avLst/>
            </a:prstGeom>
            <a:noFill/>
            <a:ln w="9525" cap="flat" cmpd="sng">
              <a:solidFill>
                <a:srgbClr val="EB792A"/>
              </a:solidFill>
              <a:prstDash val="solid"/>
              <a:round/>
              <a:headEnd type="none" w="sm" len="sm"/>
              <a:tailEnd type="none" w="sm" len="sm"/>
            </a:ln>
          </p:spPr>
        </p:cxnSp>
        <p:cxnSp>
          <p:nvCxnSpPr>
            <p:cNvPr id="759" name="Google Shape;759;p49"/>
            <p:cNvCxnSpPr/>
            <p:nvPr/>
          </p:nvCxnSpPr>
          <p:spPr>
            <a:xfrm>
              <a:off x="5646908" y="2123092"/>
              <a:ext cx="0" cy="520723"/>
            </a:xfrm>
            <a:prstGeom prst="straightConnector1">
              <a:avLst/>
            </a:prstGeom>
            <a:noFill/>
            <a:ln w="9525" cap="flat" cmpd="sng">
              <a:solidFill>
                <a:srgbClr val="EB792A"/>
              </a:solidFill>
              <a:prstDash val="solid"/>
              <a:round/>
              <a:headEnd type="none" w="sm" len="sm"/>
              <a:tailEnd type="none" w="sm" len="sm"/>
            </a:ln>
          </p:spPr>
        </p:cxnSp>
      </p:grpSp>
      <p:sp>
        <p:nvSpPr>
          <p:cNvPr id="760" name="Google Shape;760;p49"/>
          <p:cNvSpPr txBox="1"/>
          <p:nvPr/>
        </p:nvSpPr>
        <p:spPr>
          <a:xfrm>
            <a:off x="8729863" y="5437925"/>
            <a:ext cx="169501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Computers</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5%</a:t>
            </a:r>
            <a:r>
              <a:rPr lang="en-US" sz="1400" b="1" i="0" u="none" strike="noStrike" cap="none">
                <a:solidFill>
                  <a:srgbClr val="221F20"/>
                </a:solidFill>
                <a:latin typeface="Arial"/>
                <a:ea typeface="Arial"/>
                <a:cs typeface="Arial"/>
                <a:sym typeface="Arial"/>
              </a:rPr>
              <a:t> </a:t>
            </a:r>
            <a:endParaRPr/>
          </a:p>
        </p:txBody>
      </p:sp>
      <p:sp>
        <p:nvSpPr>
          <p:cNvPr id="761" name="Google Shape;761;p49"/>
          <p:cNvSpPr txBox="1"/>
          <p:nvPr/>
        </p:nvSpPr>
        <p:spPr>
          <a:xfrm>
            <a:off x="6979754" y="5420463"/>
            <a:ext cx="1994054" cy="1139118"/>
          </a:xfrm>
          <a:prstGeom prst="rect">
            <a:avLst/>
          </a:prstGeom>
          <a:noFill/>
          <a:ln>
            <a:noFill/>
          </a:ln>
        </p:spPr>
        <p:txBody>
          <a:bodyPr spcFirstLastPara="1" wrap="square" lIns="91425" tIns="45700" rIns="91425" bIns="45700" anchor="t" anchorCtr="0">
            <a:spAutoFit/>
          </a:bodyPr>
          <a:lstStyle/>
          <a:p>
            <a:pPr lvl="0" algn="ctr">
              <a:lnSpc>
                <a:spcPct val="107000"/>
              </a:lnSpc>
            </a:pPr>
            <a:r>
              <a:rPr lang="en-US" b="1" dirty="0">
                <a:solidFill>
                  <a:srgbClr val="221F20"/>
                </a:solidFill>
              </a:rPr>
              <a:t>Internet Connection</a:t>
            </a:r>
            <a:endParaRPr lang="en-US" dirty="0"/>
          </a:p>
          <a:p>
            <a:pPr marL="0" marR="0" lvl="0" indent="0" algn="ctr" rtl="0">
              <a:lnSpc>
                <a:spcPct val="107000"/>
              </a:lnSpc>
              <a:spcBef>
                <a:spcPts val="1000"/>
              </a:spcBef>
              <a:spcAft>
                <a:spcPts val="0"/>
              </a:spcAft>
              <a:buNone/>
            </a:pPr>
            <a:endParaRPr sz="1400" b="1" i="0" u="none" strike="noStrike" cap="none" dirty="0">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1400" b="1" i="0" u="none" strike="noStrike" cap="none" dirty="0">
                <a:solidFill>
                  <a:srgbClr val="221F20"/>
                </a:solidFill>
                <a:latin typeface="Arial"/>
                <a:ea typeface="Arial"/>
                <a:cs typeface="Arial"/>
                <a:sym typeface="Arial"/>
              </a:rPr>
              <a:t> </a:t>
            </a:r>
            <a:r>
              <a:rPr lang="en-US" sz="2000" b="0" i="0" u="none" strike="noStrike" cap="none" dirty="0">
                <a:solidFill>
                  <a:srgbClr val="F05236"/>
                </a:solidFill>
                <a:latin typeface="Arial"/>
                <a:ea typeface="Arial"/>
                <a:cs typeface="Arial"/>
                <a:sym typeface="Arial"/>
              </a:rPr>
              <a:t>9%</a:t>
            </a:r>
            <a:r>
              <a:rPr lang="en-US" sz="1400" b="1" i="0" u="none" strike="noStrike" cap="none" dirty="0">
                <a:solidFill>
                  <a:srgbClr val="221F20"/>
                </a:solidFill>
                <a:latin typeface="Arial"/>
                <a:ea typeface="Arial"/>
                <a:cs typeface="Arial"/>
                <a:sym typeface="Arial"/>
              </a:rPr>
              <a:t> </a:t>
            </a:r>
            <a:endParaRPr dirty="0"/>
          </a:p>
        </p:txBody>
      </p:sp>
      <p:sp>
        <p:nvSpPr>
          <p:cNvPr id="762" name="Google Shape;762;p49"/>
          <p:cNvSpPr txBox="1"/>
          <p:nvPr/>
        </p:nvSpPr>
        <p:spPr>
          <a:xfrm>
            <a:off x="5228614" y="5410558"/>
            <a:ext cx="2019930"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Smart Phones </a:t>
            </a:r>
            <a:endParaRPr/>
          </a:p>
          <a:p>
            <a:pPr marL="0" marR="0" lvl="0" indent="0" algn="ctr" rtl="0">
              <a:lnSpc>
                <a:spcPct val="107000"/>
              </a:lnSpc>
              <a:spcBef>
                <a:spcPts val="1000"/>
              </a:spcBef>
              <a:spcAft>
                <a:spcPts val="0"/>
              </a:spcAft>
              <a:buNone/>
            </a:pPr>
            <a:endParaRPr sz="1400" b="1" i="0" u="none" strike="noStrike" cap="none">
              <a:solidFill>
                <a:srgbClr val="221F20"/>
              </a:solidFill>
              <a:latin typeface="Arial"/>
              <a:ea typeface="Arial"/>
              <a:cs typeface="Arial"/>
              <a:sym typeface="Arial"/>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49%</a:t>
            </a:r>
            <a:endParaRPr/>
          </a:p>
        </p:txBody>
      </p:sp>
      <p:sp>
        <p:nvSpPr>
          <p:cNvPr id="763" name="Google Shape;763;p49"/>
          <p:cNvSpPr txBox="1"/>
          <p:nvPr/>
        </p:nvSpPr>
        <p:spPr>
          <a:xfrm>
            <a:off x="10065451" y="5428927"/>
            <a:ext cx="1408021"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TVs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100%</a:t>
            </a:r>
            <a:endParaRPr/>
          </a:p>
        </p:txBody>
      </p:sp>
      <p:pic>
        <p:nvPicPr>
          <p:cNvPr id="764" name="Google Shape;764;p49"/>
          <p:cNvPicPr preferRelativeResize="0"/>
          <p:nvPr/>
        </p:nvPicPr>
        <p:blipFill rotWithShape="1">
          <a:blip r:embed="rId6">
            <a:alphaModFix/>
          </a:blip>
          <a:srcRect/>
          <a:stretch/>
        </p:blipFill>
        <p:spPr>
          <a:xfrm>
            <a:off x="10608678" y="5737736"/>
            <a:ext cx="321565" cy="373381"/>
          </a:xfrm>
          <a:prstGeom prst="rect">
            <a:avLst/>
          </a:prstGeom>
          <a:noFill/>
          <a:ln>
            <a:noFill/>
          </a:ln>
        </p:spPr>
      </p:pic>
      <p:pic>
        <p:nvPicPr>
          <p:cNvPr id="765" name="Google Shape;765;p49"/>
          <p:cNvPicPr preferRelativeResize="0"/>
          <p:nvPr/>
        </p:nvPicPr>
        <p:blipFill rotWithShape="1">
          <a:blip r:embed="rId7">
            <a:alphaModFix/>
          </a:blip>
          <a:srcRect/>
          <a:stretch/>
        </p:blipFill>
        <p:spPr>
          <a:xfrm>
            <a:off x="7791773" y="5736148"/>
            <a:ext cx="376429" cy="330709"/>
          </a:xfrm>
          <a:prstGeom prst="rect">
            <a:avLst/>
          </a:prstGeom>
          <a:noFill/>
          <a:ln>
            <a:noFill/>
          </a:ln>
        </p:spPr>
      </p:pic>
      <p:pic>
        <p:nvPicPr>
          <p:cNvPr id="766" name="Google Shape;766;p49"/>
          <p:cNvPicPr preferRelativeResize="0"/>
          <p:nvPr/>
        </p:nvPicPr>
        <p:blipFill rotWithShape="1">
          <a:blip r:embed="rId8">
            <a:alphaModFix/>
          </a:blip>
          <a:srcRect/>
          <a:stretch/>
        </p:blipFill>
        <p:spPr>
          <a:xfrm>
            <a:off x="9229023" y="5800542"/>
            <a:ext cx="802685" cy="385289"/>
          </a:xfrm>
          <a:prstGeom prst="rect">
            <a:avLst/>
          </a:prstGeom>
          <a:noFill/>
          <a:ln>
            <a:noFill/>
          </a:ln>
        </p:spPr>
      </p:pic>
      <p:pic>
        <p:nvPicPr>
          <p:cNvPr id="767" name="Google Shape;767;p49"/>
          <p:cNvPicPr preferRelativeResize="0"/>
          <p:nvPr/>
        </p:nvPicPr>
        <p:blipFill rotWithShape="1">
          <a:blip r:embed="rId9">
            <a:alphaModFix/>
          </a:blip>
          <a:srcRect/>
          <a:stretch/>
        </p:blipFill>
        <p:spPr>
          <a:xfrm>
            <a:off x="4605291" y="5701736"/>
            <a:ext cx="237744" cy="384049"/>
          </a:xfrm>
          <a:prstGeom prst="rect">
            <a:avLst/>
          </a:prstGeom>
          <a:noFill/>
          <a:ln>
            <a:noFill/>
          </a:ln>
        </p:spPr>
      </p:pic>
      <p:pic>
        <p:nvPicPr>
          <p:cNvPr id="768" name="Google Shape;768;p49"/>
          <p:cNvPicPr preferRelativeResize="0"/>
          <p:nvPr/>
        </p:nvPicPr>
        <p:blipFill rotWithShape="1">
          <a:blip r:embed="rId10">
            <a:alphaModFix/>
          </a:blip>
          <a:srcRect/>
          <a:stretch/>
        </p:blipFill>
        <p:spPr>
          <a:xfrm>
            <a:off x="6087301" y="5698794"/>
            <a:ext cx="242316" cy="414529"/>
          </a:xfrm>
          <a:prstGeom prst="rect">
            <a:avLst/>
          </a:prstGeom>
          <a:noFill/>
          <a:ln>
            <a:noFill/>
          </a:ln>
        </p:spPr>
      </p:pic>
      <p:sp>
        <p:nvSpPr>
          <p:cNvPr id="769" name="Google Shape;769;p49"/>
          <p:cNvSpPr txBox="1"/>
          <p:nvPr/>
        </p:nvSpPr>
        <p:spPr>
          <a:xfrm>
            <a:off x="3683897" y="5410558"/>
            <a:ext cx="2032349" cy="11152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1400" b="1" i="0" u="none" strike="noStrike" cap="none">
                <a:solidFill>
                  <a:srgbClr val="221F20"/>
                </a:solidFill>
                <a:latin typeface="Arial"/>
                <a:ea typeface="Arial"/>
                <a:cs typeface="Arial"/>
                <a:sym typeface="Arial"/>
              </a:rPr>
              <a:t>Mobile Phones</a:t>
            </a:r>
            <a:endParaRPr/>
          </a:p>
          <a:p>
            <a:pPr marL="0" marR="0" lvl="0" indent="0" algn="ctr" rtl="0">
              <a:lnSpc>
                <a:spcPct val="107000"/>
              </a:lnSpc>
              <a:spcBef>
                <a:spcPts val="1000"/>
              </a:spcBef>
              <a:spcAft>
                <a:spcPts val="0"/>
              </a:spcAft>
              <a:buNone/>
            </a:pPr>
            <a:r>
              <a:rPr lang="en-US" sz="1400" b="1" i="0" u="none" strike="noStrike" cap="none">
                <a:solidFill>
                  <a:srgbClr val="221F20"/>
                </a:solidFill>
                <a:latin typeface="Arial"/>
                <a:ea typeface="Arial"/>
                <a:cs typeface="Arial"/>
                <a:sym typeface="Arial"/>
              </a:rPr>
              <a:t> </a:t>
            </a:r>
            <a:endParaRPr/>
          </a:p>
          <a:p>
            <a:pPr marL="0" marR="0" lvl="0" indent="0" algn="ctr" rtl="0">
              <a:lnSpc>
                <a:spcPct val="107000"/>
              </a:lnSpc>
              <a:spcBef>
                <a:spcPts val="1000"/>
              </a:spcBef>
              <a:spcAft>
                <a:spcPts val="0"/>
              </a:spcAft>
              <a:buNone/>
            </a:pPr>
            <a:r>
              <a:rPr lang="en-US" sz="2000" b="0" i="0" u="none" strike="noStrike" cap="none">
                <a:solidFill>
                  <a:srgbClr val="F05236"/>
                </a:solidFill>
                <a:latin typeface="Arial"/>
                <a:ea typeface="Arial"/>
                <a:cs typeface="Arial"/>
                <a:sym typeface="Arial"/>
              </a:rPr>
              <a:t>67%</a:t>
            </a:r>
            <a:endParaRPr/>
          </a:p>
        </p:txBody>
      </p:sp>
      <p:pic>
        <p:nvPicPr>
          <p:cNvPr id="770" name="Google Shape;770;p49"/>
          <p:cNvPicPr preferRelativeResize="0"/>
          <p:nvPr/>
        </p:nvPicPr>
        <p:blipFill rotWithShape="1">
          <a:blip r:embed="rId11">
            <a:alphaModFix/>
          </a:blip>
          <a:srcRect/>
          <a:stretch/>
        </p:blipFill>
        <p:spPr>
          <a:xfrm>
            <a:off x="5212517" y="2687398"/>
            <a:ext cx="1486618" cy="1568736"/>
          </a:xfrm>
          <a:prstGeom prst="rect">
            <a:avLst/>
          </a:prstGeom>
          <a:noFill/>
          <a:ln>
            <a:noFill/>
          </a:ln>
        </p:spPr>
      </p:pic>
      <p:pic>
        <p:nvPicPr>
          <p:cNvPr id="772" name="Google Shape;772;p49"/>
          <p:cNvPicPr preferRelativeResize="0"/>
          <p:nvPr/>
        </p:nvPicPr>
        <p:blipFill rotWithShape="1">
          <a:blip r:embed="rId12">
            <a:alphaModFix/>
          </a:blip>
          <a:srcRect/>
          <a:stretch/>
        </p:blipFill>
        <p:spPr>
          <a:xfrm>
            <a:off x="745619" y="2718245"/>
            <a:ext cx="2938278" cy="1484379"/>
          </a:xfrm>
          <a:prstGeom prst="rect">
            <a:avLst/>
          </a:prstGeom>
          <a:noFill/>
          <a:ln>
            <a:noFill/>
          </a:ln>
        </p:spPr>
      </p:pic>
      <p:pic>
        <p:nvPicPr>
          <p:cNvPr id="773" name="Google Shape;773;p49"/>
          <p:cNvPicPr preferRelativeResize="0"/>
          <p:nvPr/>
        </p:nvPicPr>
        <p:blipFill rotWithShape="1">
          <a:blip r:embed="rId13">
            <a:alphaModFix/>
          </a:blip>
          <a:srcRect/>
          <a:stretch/>
        </p:blipFill>
        <p:spPr>
          <a:xfrm>
            <a:off x="956134" y="1391292"/>
            <a:ext cx="2874271" cy="740666"/>
          </a:xfrm>
          <a:prstGeom prst="rect">
            <a:avLst/>
          </a:prstGeom>
          <a:noFill/>
          <a:ln>
            <a:noFill/>
          </a:ln>
        </p:spPr>
      </p:pic>
      <p:pic>
        <p:nvPicPr>
          <p:cNvPr id="774" name="Google Shape;774;p49"/>
          <p:cNvPicPr preferRelativeResize="0"/>
          <p:nvPr/>
        </p:nvPicPr>
        <p:blipFill rotWithShape="1">
          <a:blip r:embed="rId14">
            <a:alphaModFix/>
          </a:blip>
          <a:srcRect/>
          <a:stretch/>
        </p:blipFill>
        <p:spPr>
          <a:xfrm>
            <a:off x="4380456" y="958120"/>
            <a:ext cx="2919991" cy="728473"/>
          </a:xfrm>
          <a:prstGeom prst="rect">
            <a:avLst/>
          </a:prstGeom>
          <a:noFill/>
          <a:ln>
            <a:noFill/>
          </a:ln>
        </p:spPr>
      </p:pic>
      <p:pic>
        <p:nvPicPr>
          <p:cNvPr id="775" name="Google Shape;775;p49"/>
          <p:cNvPicPr preferRelativeResize="0"/>
          <p:nvPr/>
        </p:nvPicPr>
        <p:blipFill rotWithShape="1">
          <a:blip r:embed="rId15">
            <a:alphaModFix/>
          </a:blip>
          <a:srcRect/>
          <a:stretch/>
        </p:blipFill>
        <p:spPr>
          <a:xfrm>
            <a:off x="7858994" y="1459056"/>
            <a:ext cx="2874271" cy="743714"/>
          </a:xfrm>
          <a:prstGeom prst="rect">
            <a:avLst/>
          </a:prstGeom>
          <a:noFill/>
          <a:ln>
            <a:noFill/>
          </a:ln>
        </p:spPr>
      </p:pic>
      <p:sp>
        <p:nvSpPr>
          <p:cNvPr id="776" name="Google Shape;776;p49"/>
          <p:cNvSpPr txBox="1"/>
          <p:nvPr/>
        </p:nvSpPr>
        <p:spPr>
          <a:xfrm>
            <a:off x="4334415" y="107409"/>
            <a:ext cx="2791691" cy="47861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400"/>
              <a:buFont typeface="Calibri"/>
              <a:buNone/>
            </a:pPr>
            <a:r>
              <a:rPr lang="en-US" sz="2400" b="1" i="0" u="none" strike="noStrike" cap="none">
                <a:solidFill>
                  <a:srgbClr val="F05236"/>
                </a:solidFill>
                <a:latin typeface="Arial"/>
                <a:ea typeface="Arial"/>
                <a:cs typeface="Arial"/>
                <a:sym typeface="Arial"/>
              </a:rPr>
              <a:t>Key Findings</a:t>
            </a:r>
            <a:endParaRPr/>
          </a:p>
        </p:txBody>
      </p:sp>
      <p:cxnSp>
        <p:nvCxnSpPr>
          <p:cNvPr id="777" name="Google Shape;777;p49"/>
          <p:cNvCxnSpPr/>
          <p:nvPr/>
        </p:nvCxnSpPr>
        <p:spPr>
          <a:xfrm flipH="1">
            <a:off x="4158778" y="4265736"/>
            <a:ext cx="952851" cy="489144"/>
          </a:xfrm>
          <a:prstGeom prst="straightConnector1">
            <a:avLst/>
          </a:prstGeom>
          <a:noFill/>
          <a:ln w="9525" cap="flat" cmpd="sng">
            <a:solidFill>
              <a:srgbClr val="EB792A"/>
            </a:solidFill>
            <a:prstDash val="solid"/>
            <a:round/>
            <a:headEnd type="none" w="sm" len="sm"/>
            <a:tailEnd type="none" w="sm" len="sm"/>
          </a:ln>
        </p:spPr>
      </p:cxnSp>
      <p:pic>
        <p:nvPicPr>
          <p:cNvPr id="778" name="Google Shape;778;p49"/>
          <p:cNvPicPr preferRelativeResize="0"/>
          <p:nvPr/>
        </p:nvPicPr>
        <p:blipFill rotWithShape="1">
          <a:blip r:embed="rId16">
            <a:alphaModFix/>
          </a:blip>
          <a:srcRect l="3016" t="48370" r="31104" b="867"/>
          <a:stretch/>
        </p:blipFill>
        <p:spPr>
          <a:xfrm>
            <a:off x="10310" y="5007182"/>
            <a:ext cx="3630158" cy="1586720"/>
          </a:xfrm>
          <a:prstGeom prst="rect">
            <a:avLst/>
          </a:prstGeom>
          <a:noFill/>
          <a:ln>
            <a:noFill/>
          </a:ln>
        </p:spPr>
      </p:pic>
      <p:pic>
        <p:nvPicPr>
          <p:cNvPr id="779" name="Google Shape;779;p49"/>
          <p:cNvPicPr preferRelativeResize="0"/>
          <p:nvPr/>
        </p:nvPicPr>
        <p:blipFill rotWithShape="1">
          <a:blip r:embed="rId17">
            <a:alphaModFix/>
          </a:blip>
          <a:srcRect r="35090" b="51432"/>
          <a:stretch/>
        </p:blipFill>
        <p:spPr>
          <a:xfrm>
            <a:off x="372860" y="4484111"/>
            <a:ext cx="1952252" cy="883572"/>
          </a:xfrm>
          <a:prstGeom prst="rect">
            <a:avLst/>
          </a:prstGeom>
          <a:noFill/>
          <a:ln>
            <a:noFill/>
          </a:ln>
        </p:spPr>
      </p:pic>
      <p:sp>
        <p:nvSpPr>
          <p:cNvPr id="780" name="Google Shape;780;p49"/>
          <p:cNvSpPr txBox="1"/>
          <p:nvPr/>
        </p:nvSpPr>
        <p:spPr>
          <a:xfrm>
            <a:off x="861700" y="1970275"/>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sentence </a:t>
            </a:r>
            <a:endParaRPr sz="900">
              <a:solidFill>
                <a:schemeClr val="dk1"/>
              </a:solidFill>
              <a:latin typeface="Calibri"/>
              <a:ea typeface="Calibri"/>
              <a:cs typeface="Calibri"/>
              <a:sym typeface="Calibri"/>
            </a:endParaRPr>
          </a:p>
        </p:txBody>
      </p:sp>
      <p:sp>
        <p:nvSpPr>
          <p:cNvPr id="781" name="Google Shape;781;p49"/>
          <p:cNvSpPr txBox="1"/>
          <p:nvPr/>
        </p:nvSpPr>
        <p:spPr>
          <a:xfrm>
            <a:off x="2344500" y="211237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words</a:t>
            </a:r>
            <a:endParaRPr sz="900">
              <a:solidFill>
                <a:schemeClr val="dk1"/>
              </a:solidFill>
              <a:latin typeface="Calibri"/>
              <a:ea typeface="Calibri"/>
              <a:cs typeface="Calibri"/>
              <a:sym typeface="Calibri"/>
            </a:endParaRPr>
          </a:p>
        </p:txBody>
      </p:sp>
      <p:sp>
        <p:nvSpPr>
          <p:cNvPr id="782" name="Google Shape;782;p49"/>
          <p:cNvSpPr txBox="1"/>
          <p:nvPr/>
        </p:nvSpPr>
        <p:spPr>
          <a:xfrm>
            <a:off x="4372700" y="1564550"/>
            <a:ext cx="1170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story</a:t>
            </a:r>
            <a:endParaRPr sz="900">
              <a:solidFill>
                <a:schemeClr val="dk1"/>
              </a:solidFill>
              <a:latin typeface="Calibri"/>
              <a:ea typeface="Calibri"/>
              <a:cs typeface="Calibri"/>
              <a:sym typeface="Calibri"/>
            </a:endParaRPr>
          </a:p>
        </p:txBody>
      </p:sp>
      <p:sp>
        <p:nvSpPr>
          <p:cNvPr id="783" name="Google Shape;783;p49"/>
          <p:cNvSpPr txBox="1"/>
          <p:nvPr/>
        </p:nvSpPr>
        <p:spPr>
          <a:xfrm>
            <a:off x="5738675" y="1635588"/>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read at least sentences</a:t>
            </a:r>
            <a:endParaRPr sz="900">
              <a:solidFill>
                <a:schemeClr val="dk1"/>
              </a:solidFill>
              <a:latin typeface="Calibri"/>
              <a:ea typeface="Calibri"/>
              <a:cs typeface="Calibri"/>
              <a:sym typeface="Calibri"/>
            </a:endParaRPr>
          </a:p>
        </p:txBody>
      </p:sp>
      <p:sp>
        <p:nvSpPr>
          <p:cNvPr id="784" name="Google Shape;784;p49"/>
          <p:cNvSpPr txBox="1"/>
          <p:nvPr/>
        </p:nvSpPr>
        <p:spPr>
          <a:xfrm>
            <a:off x="7791780" y="2086025"/>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do division (2 digits)</a:t>
            </a:r>
            <a:endParaRPr sz="900">
              <a:solidFill>
                <a:schemeClr val="dk1"/>
              </a:solidFill>
              <a:latin typeface="Calibri"/>
              <a:ea typeface="Calibri"/>
              <a:cs typeface="Calibri"/>
              <a:sym typeface="Calibri"/>
            </a:endParaRPr>
          </a:p>
        </p:txBody>
      </p:sp>
      <p:sp>
        <p:nvSpPr>
          <p:cNvPr id="785" name="Google Shape;785;p49"/>
          <p:cNvSpPr txBox="1"/>
          <p:nvPr/>
        </p:nvSpPr>
        <p:spPr>
          <a:xfrm>
            <a:off x="9307313" y="2291250"/>
            <a:ext cx="1578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a:solidFill>
                  <a:schemeClr val="dk1"/>
                </a:solidFill>
                <a:latin typeface="Calibri"/>
                <a:ea typeface="Calibri"/>
                <a:cs typeface="Calibri"/>
                <a:sym typeface="Calibri"/>
              </a:rPr>
              <a:t>Can at least so subtraction </a:t>
            </a:r>
            <a:endParaRPr sz="900">
              <a:solidFill>
                <a:schemeClr val="dk1"/>
              </a:solidFill>
              <a:latin typeface="Calibri"/>
              <a:ea typeface="Calibri"/>
              <a:cs typeface="Calibri"/>
              <a:sym typeface="Calibri"/>
            </a:endParaRPr>
          </a:p>
        </p:txBody>
      </p:sp>
      <p:sp>
        <p:nvSpPr>
          <p:cNvPr id="786" name="Google Shape;786;p49"/>
          <p:cNvSpPr txBox="1"/>
          <p:nvPr/>
        </p:nvSpPr>
        <p:spPr>
          <a:xfrm>
            <a:off x="2411025" y="678650"/>
            <a:ext cx="1482300" cy="6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61%</a:t>
            </a:r>
            <a:endParaRPr sz="2800">
              <a:solidFill>
                <a:schemeClr val="dk1"/>
              </a:solidFill>
              <a:latin typeface="Calibri"/>
              <a:ea typeface="Calibri"/>
              <a:cs typeface="Calibri"/>
              <a:sym typeface="Calibri"/>
            </a:endParaRPr>
          </a:p>
        </p:txBody>
      </p:sp>
      <p:sp>
        <p:nvSpPr>
          <p:cNvPr id="787" name="Google Shape;787;p49"/>
          <p:cNvSpPr txBox="1"/>
          <p:nvPr/>
        </p:nvSpPr>
        <p:spPr>
          <a:xfrm>
            <a:off x="5965025" y="412950"/>
            <a:ext cx="1407900" cy="48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47%</a:t>
            </a:r>
            <a:endParaRPr sz="2800">
              <a:solidFill>
                <a:schemeClr val="dk1"/>
              </a:solidFill>
              <a:latin typeface="Calibri"/>
              <a:ea typeface="Calibri"/>
              <a:cs typeface="Calibri"/>
              <a:sym typeface="Calibri"/>
            </a:endParaRPr>
          </a:p>
        </p:txBody>
      </p:sp>
      <p:sp>
        <p:nvSpPr>
          <p:cNvPr id="788" name="Google Shape;788;p49"/>
          <p:cNvSpPr txBox="1"/>
          <p:nvPr/>
        </p:nvSpPr>
        <p:spPr>
          <a:xfrm>
            <a:off x="9536900" y="678650"/>
            <a:ext cx="1482300" cy="6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Overall Learning (5-16): 61%</a:t>
            </a:r>
            <a:endParaRPr sz="2800">
              <a:solidFill>
                <a:schemeClr val="dk1"/>
              </a:solidFill>
              <a:latin typeface="Calibri"/>
              <a:ea typeface="Calibri"/>
              <a:cs typeface="Calibri"/>
              <a:sym typeface="Calibri"/>
            </a:endParaRPr>
          </a:p>
        </p:txBody>
      </p:sp>
      <p:sp>
        <p:nvSpPr>
          <p:cNvPr id="2" name="Google Shape;331;p12">
            <a:extLst>
              <a:ext uri="{FF2B5EF4-FFF2-40B4-BE49-F238E27FC236}">
                <a16:creationId xmlns:a16="http://schemas.microsoft.com/office/drawing/2014/main" id="{A2043CB2-0711-4535-ACC7-1B754047729F}"/>
              </a:ext>
            </a:extLst>
          </p:cNvPr>
          <p:cNvSpPr txBox="1"/>
          <p:nvPr/>
        </p:nvSpPr>
        <p:spPr>
          <a:xfrm>
            <a:off x="8146733" y="3122703"/>
            <a:ext cx="2709294"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latin typeface="Arial"/>
                <a:ea typeface="Arial"/>
                <a:cs typeface="Arial"/>
                <a:sym typeface="Arial"/>
              </a:rPr>
              <a:t>Parents with below matric education</a:t>
            </a:r>
            <a:endParaRPr dirty="0"/>
          </a:p>
        </p:txBody>
      </p:sp>
      <p:pic>
        <p:nvPicPr>
          <p:cNvPr id="4" name="Picture 3">
            <a:extLst>
              <a:ext uri="{FF2B5EF4-FFF2-40B4-BE49-F238E27FC236}">
                <a16:creationId xmlns:a16="http://schemas.microsoft.com/office/drawing/2014/main" id="{8CDEC28B-95BD-1335-EE22-4CF7558BC694}"/>
              </a:ext>
            </a:extLst>
          </p:cNvPr>
          <p:cNvPicPr>
            <a:picLocks noChangeAspect="1"/>
          </p:cNvPicPr>
          <p:nvPr/>
        </p:nvPicPr>
        <p:blipFill>
          <a:blip r:embed="rId18"/>
          <a:srcRect t="22878"/>
          <a:stretch/>
        </p:blipFill>
        <p:spPr>
          <a:xfrm>
            <a:off x="8076697" y="3635898"/>
            <a:ext cx="2883414" cy="1175345"/>
          </a:xfrm>
          <a:prstGeom prst="rect">
            <a:avLst/>
          </a:prstGeom>
        </p:spPr>
      </p:pic>
      <p:sp>
        <p:nvSpPr>
          <p:cNvPr id="3" name="Slide Number Placeholder 2">
            <a:extLst>
              <a:ext uri="{FF2B5EF4-FFF2-40B4-BE49-F238E27FC236}">
                <a16:creationId xmlns:a16="http://schemas.microsoft.com/office/drawing/2014/main" id="{BC8A192D-8659-B2A6-1E96-113C762C87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50"/>
          <p:cNvSpPr txBox="1"/>
          <p:nvPr/>
        </p:nvSpPr>
        <p:spPr>
          <a:xfrm>
            <a:off x="4378951" y="4696900"/>
            <a:ext cx="3586500" cy="1744540"/>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400"/>
              </a:spcBef>
              <a:spcAft>
                <a:spcPts val="0"/>
              </a:spcAft>
              <a:buClr>
                <a:srgbClr val="000000"/>
              </a:buClr>
              <a:buSzPts val="1800"/>
              <a:buFont typeface="Arial"/>
              <a:buNone/>
            </a:pPr>
            <a:r>
              <a:rPr lang="en-US" sz="1800" b="1" i="0" u="sng" strike="noStrike" cap="none" dirty="0">
                <a:solidFill>
                  <a:srgbClr val="F37935"/>
                </a:solidFill>
                <a:latin typeface="Calibri"/>
                <a:ea typeface="Calibri"/>
                <a:cs typeface="Calibri"/>
                <a:sym typeface="Calibri"/>
              </a:rPr>
              <a:t>GPS No. 2 </a:t>
            </a:r>
            <a:r>
              <a:rPr lang="en-US" sz="1800" b="1" i="0" u="sng" strike="noStrike" cap="none" dirty="0" err="1">
                <a:solidFill>
                  <a:srgbClr val="F37935"/>
                </a:solidFill>
                <a:latin typeface="Calibri"/>
                <a:ea typeface="Calibri"/>
                <a:cs typeface="Calibri"/>
                <a:sym typeface="Calibri"/>
              </a:rPr>
              <a:t>Yarhussain</a:t>
            </a:r>
            <a:endParaRPr sz="1800" b="0" i="0" u="sng"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9%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64%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36%</a:t>
            </a:r>
            <a:r>
              <a:rPr lang="en-US" sz="1400" b="0" i="0" u="none" strike="noStrike" cap="none" dirty="0">
                <a:solidFill>
                  <a:srgbClr val="000000"/>
                </a:solidFill>
                <a:latin typeface="Calibri"/>
                <a:ea typeface="Calibri"/>
                <a:cs typeface="Calibri"/>
                <a:sym typeface="Calibri"/>
              </a:rPr>
              <a:t> of Grade 5 students could do division.</a:t>
            </a:r>
            <a:endParaRPr sz="1100" b="0" i="0" u="none" strike="noStrike" cap="none" dirty="0">
              <a:solidFill>
                <a:srgbClr val="000000"/>
              </a:solidFill>
              <a:latin typeface="Arial"/>
              <a:ea typeface="Arial"/>
              <a:cs typeface="Arial"/>
              <a:sym typeface="Arial"/>
            </a:endParaRPr>
          </a:p>
        </p:txBody>
      </p:sp>
      <p:sp>
        <p:nvSpPr>
          <p:cNvPr id="794" name="Google Shape;794;p50"/>
          <p:cNvSpPr txBox="1">
            <a:spLocks noGrp="1"/>
          </p:cNvSpPr>
          <p:nvPr>
            <p:ph type="title"/>
          </p:nvPr>
        </p:nvSpPr>
        <p:spPr>
          <a:xfrm>
            <a:off x="914399" y="-19718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t>Swabi, Khyber Pakhtunkhwa - PK 52</a:t>
            </a:r>
            <a:endParaRPr dirty="0"/>
          </a:p>
        </p:txBody>
      </p:sp>
      <p:graphicFrame>
        <p:nvGraphicFramePr>
          <p:cNvPr id="795" name="Google Shape;795;p50"/>
          <p:cNvGraphicFramePr/>
          <p:nvPr/>
        </p:nvGraphicFramePr>
        <p:xfrm>
          <a:off x="357910" y="888473"/>
          <a:ext cx="11398650" cy="3665245"/>
        </p:xfrm>
        <a:graphic>
          <a:graphicData uri="http://schemas.openxmlformats.org/drawingml/2006/table">
            <a:tbl>
              <a:tblPr>
                <a:noFill/>
                <a:tableStyleId>{BE2F7F26-7A3F-44C9-8955-1E4BE06F2619}</a:tableStyleId>
              </a:tblPr>
              <a:tblGrid>
                <a:gridCol w="2052850">
                  <a:extLst>
                    <a:ext uri="{9D8B030D-6E8A-4147-A177-3AD203B41FA5}">
                      <a16:colId xmlns:a16="http://schemas.microsoft.com/office/drawing/2014/main" val="20000"/>
                    </a:ext>
                  </a:extLst>
                </a:gridCol>
                <a:gridCol w="1371775">
                  <a:extLst>
                    <a:ext uri="{9D8B030D-6E8A-4147-A177-3AD203B41FA5}">
                      <a16:colId xmlns:a16="http://schemas.microsoft.com/office/drawing/2014/main" val="20001"/>
                    </a:ext>
                  </a:extLst>
                </a:gridCol>
                <a:gridCol w="1228525">
                  <a:extLst>
                    <a:ext uri="{9D8B030D-6E8A-4147-A177-3AD203B41FA5}">
                      <a16:colId xmlns:a16="http://schemas.microsoft.com/office/drawing/2014/main" val="20002"/>
                    </a:ext>
                  </a:extLst>
                </a:gridCol>
                <a:gridCol w="898550">
                  <a:extLst>
                    <a:ext uri="{9D8B030D-6E8A-4147-A177-3AD203B41FA5}">
                      <a16:colId xmlns:a16="http://schemas.microsoft.com/office/drawing/2014/main" val="20003"/>
                    </a:ext>
                  </a:extLst>
                </a:gridCol>
                <a:gridCol w="1203400">
                  <a:extLst>
                    <a:ext uri="{9D8B030D-6E8A-4147-A177-3AD203B41FA5}">
                      <a16:colId xmlns:a16="http://schemas.microsoft.com/office/drawing/2014/main" val="20004"/>
                    </a:ext>
                  </a:extLst>
                </a:gridCol>
                <a:gridCol w="962725">
                  <a:extLst>
                    <a:ext uri="{9D8B030D-6E8A-4147-A177-3AD203B41FA5}">
                      <a16:colId xmlns:a16="http://schemas.microsoft.com/office/drawing/2014/main" val="20005"/>
                    </a:ext>
                  </a:extLst>
                </a:gridCol>
                <a:gridCol w="1213075">
                  <a:extLst>
                    <a:ext uri="{9D8B030D-6E8A-4147-A177-3AD203B41FA5}">
                      <a16:colId xmlns:a16="http://schemas.microsoft.com/office/drawing/2014/main" val="20006"/>
                    </a:ext>
                  </a:extLst>
                </a:gridCol>
                <a:gridCol w="1697575">
                  <a:extLst>
                    <a:ext uri="{9D8B030D-6E8A-4147-A177-3AD203B41FA5}">
                      <a16:colId xmlns:a16="http://schemas.microsoft.com/office/drawing/2014/main" val="20007"/>
                    </a:ext>
                  </a:extLst>
                </a:gridCol>
                <a:gridCol w="770175">
                  <a:extLst>
                    <a:ext uri="{9D8B030D-6E8A-4147-A177-3AD203B41FA5}">
                      <a16:colId xmlns:a16="http://schemas.microsoft.com/office/drawing/2014/main" val="20008"/>
                    </a:ext>
                  </a:extLst>
                </a:gridCol>
              </a:tblGrid>
              <a:tr h="215000">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Government School Name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gridSpan="6">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Facilities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Teacher's Qualification</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rowSpan="2">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SMC</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837800">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Playground</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Electricity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Library</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Clean Drinking Water</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Separate Toilets</a:t>
                      </a:r>
                      <a:br>
                        <a:rPr lang="en-US" sz="1400" b="1" i="0" u="none" strike="noStrike" cap="none">
                          <a:solidFill>
                            <a:schemeClr val="lt1"/>
                          </a:solidFill>
                          <a:latin typeface="Arial"/>
                          <a:ea typeface="Arial"/>
                          <a:cs typeface="Arial"/>
                          <a:sym typeface="Arial"/>
                        </a:rPr>
                      </a:br>
                      <a:r>
                        <a:rPr lang="en-US" sz="1400" b="1" i="0" u="none" strike="noStrike" cap="none">
                          <a:solidFill>
                            <a:schemeClr val="lt1"/>
                          </a:solidFill>
                          <a:latin typeface="Arial"/>
                          <a:ea typeface="Arial"/>
                          <a:cs typeface="Arial"/>
                          <a:sym typeface="Arial"/>
                        </a:rPr>
                        <a:t>For Girls &amp; Boys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Boundary </a:t>
                      </a:r>
                      <a:endParaRPr/>
                    </a:p>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Wall</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8378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GHS Jalbai </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22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09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15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378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GMS Jalbai </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09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03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06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Active</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8378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GPS Jalbai Shumali </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Yes</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No</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dirty="0">
                          <a:solidFill>
                            <a:srgbClr val="000000"/>
                          </a:solidFill>
                          <a:latin typeface="Arial"/>
                          <a:ea typeface="Arial"/>
                          <a:cs typeface="Arial"/>
                          <a:sym typeface="Arial"/>
                        </a:rPr>
                        <a:t>No</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Yes</a:t>
                      </a:r>
                      <a:endParaRPr/>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 or above = 08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B.Ed = 02 Teachers</a:t>
                      </a:r>
                      <a:br>
                        <a:rPr lang="en-US" sz="1400" b="0" i="0" u="none" strike="noStrike" cap="none">
                          <a:solidFill>
                            <a:srgbClr val="000000"/>
                          </a:solidFill>
                          <a:latin typeface="Arial"/>
                          <a:ea typeface="Arial"/>
                          <a:cs typeface="Arial"/>
                          <a:sym typeface="Arial"/>
                        </a:rPr>
                      </a:br>
                      <a:r>
                        <a:rPr lang="en-US" sz="1400" b="0" i="0" u="none" strike="noStrike" cap="none">
                          <a:solidFill>
                            <a:srgbClr val="000000"/>
                          </a:solidFill>
                          <a:latin typeface="Arial"/>
                          <a:ea typeface="Arial"/>
                          <a:cs typeface="Arial"/>
                          <a:sym typeface="Arial"/>
                        </a:rPr>
                        <a:t> M.Ed = 08 Teachers</a:t>
                      </a:r>
                      <a:endParaRPr/>
                    </a:p>
                  </a:txBody>
                  <a:tcPr marL="7625" marR="7625" marT="76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Active</a:t>
                      </a:r>
                      <a:endParaRPr dirty="0"/>
                    </a:p>
                  </a:txBody>
                  <a:tcPr marL="7625" marR="7625" marT="762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796" name="Google Shape;796;p50"/>
          <p:cNvSpPr txBox="1"/>
          <p:nvPr/>
        </p:nvSpPr>
        <p:spPr>
          <a:xfrm>
            <a:off x="357900" y="4728400"/>
            <a:ext cx="3867000" cy="140752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US" sz="1800" b="1" i="0" u="sng" strike="noStrike" cap="none" dirty="0">
                <a:solidFill>
                  <a:srgbClr val="F37935"/>
                </a:solidFill>
                <a:latin typeface="Calibri"/>
                <a:ea typeface="Calibri"/>
                <a:cs typeface="Calibri"/>
                <a:sym typeface="Calibri"/>
              </a:rPr>
              <a:t>GPS No. 1 </a:t>
            </a:r>
            <a:r>
              <a:rPr lang="en-US" sz="1800" b="1" i="0" u="sng" strike="noStrike" cap="none" dirty="0" err="1">
                <a:solidFill>
                  <a:srgbClr val="F37935"/>
                </a:solidFill>
                <a:latin typeface="Calibri"/>
                <a:ea typeface="Calibri"/>
                <a:cs typeface="Calibri"/>
                <a:sym typeface="Calibri"/>
              </a:rPr>
              <a:t>Yarhussain</a:t>
            </a:r>
            <a:r>
              <a:rPr lang="en-US" sz="1800" b="1" i="0" u="sng" strike="noStrike" cap="none" dirty="0">
                <a:solidFill>
                  <a:srgbClr val="F37935"/>
                </a:solidFill>
                <a:latin typeface="Calibri"/>
                <a:ea typeface="Calibri"/>
                <a:cs typeface="Calibri"/>
                <a:sym typeface="Calibri"/>
              </a:rPr>
              <a:t> Razar</a:t>
            </a:r>
            <a:r>
              <a:rPr lang="en-US" sz="1800" b="1" i="0" u="none" strike="noStrike" cap="none" dirty="0">
                <a:solidFill>
                  <a:srgbClr val="F37935"/>
                </a:solidFill>
                <a:latin typeface="Calibri"/>
                <a:ea typeface="Calibri"/>
                <a:cs typeface="Calibri"/>
                <a:sym typeface="Calibri"/>
              </a:rPr>
              <a:t>  </a:t>
            </a:r>
          </a:p>
          <a:p>
            <a:pPr marL="285750" marR="0" lvl="0" indent="-285750" algn="ctr" rtl="0">
              <a:lnSpc>
                <a:spcPct val="115000"/>
              </a:lnSpc>
              <a:spcBef>
                <a:spcPts val="0"/>
              </a:spcBef>
              <a:spcAft>
                <a:spcPts val="0"/>
              </a:spcAft>
              <a:buClr>
                <a:srgbClr val="000000"/>
              </a:buClr>
              <a:buSzPts val="1800"/>
              <a:buFont typeface="Arial" panose="020B0604020202020204" pitchFamily="34" charset="0"/>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50%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10% </a:t>
            </a:r>
            <a:r>
              <a:rPr lang="en-US" sz="1400" b="0" i="0" u="none" strike="noStrike" cap="none" dirty="0">
                <a:solidFill>
                  <a:srgbClr val="000000"/>
                </a:solidFill>
                <a:latin typeface="Calibri"/>
                <a:ea typeface="Calibri"/>
                <a:cs typeface="Calibri"/>
                <a:sym typeface="Calibri"/>
              </a:rPr>
              <a:t>of Grade 5 students could do division.</a:t>
            </a:r>
            <a:endParaRPr sz="1100" b="0" i="0" u="none" strike="noStrike" cap="none" dirty="0">
              <a:solidFill>
                <a:srgbClr val="000000"/>
              </a:solidFill>
              <a:latin typeface="Arial"/>
              <a:ea typeface="Arial"/>
              <a:cs typeface="Arial"/>
              <a:sym typeface="Arial"/>
            </a:endParaRPr>
          </a:p>
        </p:txBody>
      </p:sp>
      <p:sp>
        <p:nvSpPr>
          <p:cNvPr id="797" name="Google Shape;797;p50"/>
          <p:cNvSpPr txBox="1"/>
          <p:nvPr/>
        </p:nvSpPr>
        <p:spPr>
          <a:xfrm>
            <a:off x="8119500" y="4696900"/>
            <a:ext cx="3867000" cy="1749669"/>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400"/>
              </a:spcBef>
              <a:spcAft>
                <a:spcPts val="0"/>
              </a:spcAft>
              <a:buClr>
                <a:srgbClr val="000000"/>
              </a:buClr>
              <a:buSzPts val="1800"/>
              <a:buFont typeface="Arial"/>
              <a:buNone/>
            </a:pPr>
            <a:r>
              <a:rPr lang="en-US" sz="1800" b="1" i="0" u="none" strike="noStrike" cap="none" dirty="0">
                <a:solidFill>
                  <a:srgbClr val="F37935"/>
                </a:solidFill>
                <a:latin typeface="Calibri"/>
                <a:ea typeface="Calibri"/>
                <a:cs typeface="Calibri"/>
                <a:sym typeface="Calibri"/>
              </a:rPr>
              <a:t>GPS </a:t>
            </a:r>
            <a:r>
              <a:rPr lang="en-US" sz="1800" b="1" dirty="0" err="1">
                <a:solidFill>
                  <a:srgbClr val="F37935"/>
                </a:solidFill>
                <a:latin typeface="Calibri"/>
                <a:ea typeface="Calibri"/>
                <a:cs typeface="Calibri"/>
                <a:sym typeface="Calibri"/>
              </a:rPr>
              <a:t>Jalbai</a:t>
            </a:r>
            <a:r>
              <a:rPr lang="en-US" sz="1800" b="1" dirty="0">
                <a:solidFill>
                  <a:srgbClr val="F37935"/>
                </a:solidFill>
                <a:latin typeface="Calibri"/>
                <a:ea typeface="Calibri"/>
                <a:cs typeface="Calibri"/>
                <a:sym typeface="Calibri"/>
              </a:rPr>
              <a:t> </a:t>
            </a:r>
            <a:r>
              <a:rPr lang="en-US" sz="1800" b="1" dirty="0" err="1">
                <a:solidFill>
                  <a:srgbClr val="F37935"/>
                </a:solidFill>
                <a:latin typeface="Calibri"/>
                <a:ea typeface="Calibri"/>
                <a:cs typeface="Calibri"/>
                <a:sym typeface="Calibri"/>
              </a:rPr>
              <a:t>Shumali</a:t>
            </a:r>
            <a:endParaRPr sz="1800" b="0" i="0" u="none" strike="noStrike" cap="none" dirty="0">
              <a:solidFill>
                <a:srgbClr val="F37935"/>
              </a:solidFill>
              <a:latin typeface="Calibri"/>
              <a:ea typeface="Calibri"/>
              <a:cs typeface="Calibri"/>
              <a:sym typeface="Calibri"/>
            </a:endParaRPr>
          </a:p>
          <a:p>
            <a:pPr marL="285750" marR="0" lvl="0" indent="-285750" algn="l" rtl="0">
              <a:lnSpc>
                <a:spcPct val="100000"/>
              </a:lnSpc>
              <a:spcBef>
                <a:spcPts val="8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read Urdu story.</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read English sentences.</a:t>
            </a:r>
            <a:endParaRPr dirty="0"/>
          </a:p>
          <a:p>
            <a:pPr marL="285750" marR="0" lvl="0" indent="-285750" algn="l" rtl="0">
              <a:lnSpc>
                <a:spcPct val="100000"/>
              </a:lnSpc>
              <a:spcBef>
                <a:spcPts val="400"/>
              </a:spcBef>
              <a:spcAft>
                <a:spcPts val="0"/>
              </a:spcAft>
              <a:buClr>
                <a:srgbClr val="000000"/>
              </a:buClr>
              <a:buSzPts val="1400"/>
              <a:buFont typeface="Arial"/>
              <a:buChar char="•"/>
            </a:pPr>
            <a:r>
              <a:rPr lang="en-US" sz="1400" b="1" i="0" u="none" strike="noStrike" cap="none" dirty="0">
                <a:solidFill>
                  <a:srgbClr val="000000"/>
                </a:solidFill>
                <a:latin typeface="Calibri"/>
                <a:ea typeface="Calibri"/>
                <a:cs typeface="Calibri"/>
                <a:sym typeface="Calibri"/>
              </a:rPr>
              <a:t>0% </a:t>
            </a:r>
            <a:r>
              <a:rPr lang="en-US" sz="1400" b="0" i="0" u="none" strike="noStrike" cap="none" dirty="0">
                <a:solidFill>
                  <a:srgbClr val="000000"/>
                </a:solidFill>
                <a:latin typeface="Calibri"/>
                <a:ea typeface="Calibri"/>
                <a:cs typeface="Calibri"/>
                <a:sym typeface="Calibri"/>
              </a:rPr>
              <a:t>of Grade 5 students could do division.</a:t>
            </a:r>
            <a:endParaRPr dirty="0"/>
          </a:p>
          <a:p>
            <a:pPr marL="0" marR="0" lvl="0" indent="0" algn="l" rtl="0">
              <a:lnSpc>
                <a:spcPct val="100000"/>
              </a:lnSpc>
              <a:spcBef>
                <a:spcPts val="400"/>
              </a:spcBef>
              <a:spcAft>
                <a:spcPts val="0"/>
              </a:spcAft>
              <a:buNone/>
            </a:pPr>
            <a:endParaRPr sz="11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FF63DF19-1D19-4DA2-BFDD-8563D9E93734}"/>
              </a:ext>
            </a:extLst>
          </p:cNvPr>
          <p:cNvSpPr txBox="1"/>
          <p:nvPr/>
        </p:nvSpPr>
        <p:spPr>
          <a:xfrm>
            <a:off x="357900" y="6462233"/>
            <a:ext cx="10448645" cy="307777"/>
          </a:xfrm>
          <a:prstGeom prst="rect">
            <a:avLst/>
          </a:prstGeom>
          <a:noFill/>
        </p:spPr>
        <p:txBody>
          <a:bodyPr wrap="square" rtlCol="0">
            <a:spAutoFit/>
          </a:bodyPr>
          <a:lstStyle/>
          <a:p>
            <a:r>
              <a:rPr lang="en-US" b="1" dirty="0">
                <a:solidFill>
                  <a:schemeClr val="accent2"/>
                </a:solidFill>
              </a:rPr>
              <a:t>GPS No. 1 </a:t>
            </a:r>
            <a:r>
              <a:rPr lang="en-US" b="1" dirty="0" err="1">
                <a:solidFill>
                  <a:schemeClr val="accent2"/>
                </a:solidFill>
              </a:rPr>
              <a:t>YarHussain</a:t>
            </a:r>
            <a:r>
              <a:rPr lang="en-US" b="1" dirty="0">
                <a:solidFill>
                  <a:schemeClr val="accent2"/>
                </a:solidFill>
              </a:rPr>
              <a:t> </a:t>
            </a:r>
            <a:r>
              <a:rPr lang="en-US" b="1" dirty="0" err="1">
                <a:solidFill>
                  <a:schemeClr val="accent2"/>
                </a:solidFill>
              </a:rPr>
              <a:t>Razar</a:t>
            </a:r>
            <a:r>
              <a:rPr lang="en-US" b="1" dirty="0">
                <a:solidFill>
                  <a:schemeClr val="accent2"/>
                </a:solidFill>
              </a:rPr>
              <a:t> and GPS No. 2 </a:t>
            </a:r>
            <a:r>
              <a:rPr lang="en-US" b="1" dirty="0" err="1">
                <a:solidFill>
                  <a:schemeClr val="accent2"/>
                </a:solidFill>
              </a:rPr>
              <a:t>Yar</a:t>
            </a:r>
            <a:r>
              <a:rPr lang="en-US" b="1" dirty="0">
                <a:solidFill>
                  <a:schemeClr val="accent2"/>
                </a:solidFill>
              </a:rPr>
              <a:t> Husain are Nearby Government Primary Schools with Primary Sections</a:t>
            </a:r>
          </a:p>
        </p:txBody>
      </p:sp>
      <p:sp>
        <p:nvSpPr>
          <p:cNvPr id="3" name="Slide Number Placeholder 2">
            <a:extLst>
              <a:ext uri="{FF2B5EF4-FFF2-40B4-BE49-F238E27FC236}">
                <a16:creationId xmlns:a16="http://schemas.microsoft.com/office/drawing/2014/main" id="{E2C4242A-B2F2-BE02-6176-B946D8C6CA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6033A-CD63-FB8D-4985-A96506C1EE33}"/>
              </a:ext>
            </a:extLst>
          </p:cNvPr>
          <p:cNvSpPr>
            <a:spLocks noGrp="1"/>
          </p:cNvSpPr>
          <p:nvPr>
            <p:ph type="title"/>
          </p:nvPr>
        </p:nvSpPr>
        <p:spPr>
          <a:xfrm>
            <a:off x="346647" y="425086"/>
            <a:ext cx="11498705" cy="924029"/>
          </a:xfrm>
        </p:spPr>
        <p:txBody>
          <a:bodyPr>
            <a:normAutofit fontScale="90000"/>
          </a:bodyPr>
          <a:lstStyle/>
          <a:p>
            <a:r>
              <a:rPr lang="en-US" sz="3400" b="1" dirty="0"/>
              <a:t>Coverage of Social Protection, Vaccination and Birth Registration</a:t>
            </a:r>
          </a:p>
        </p:txBody>
      </p:sp>
      <p:graphicFrame>
        <p:nvGraphicFramePr>
          <p:cNvPr id="3" name="Chart 2">
            <a:extLst>
              <a:ext uri="{FF2B5EF4-FFF2-40B4-BE49-F238E27FC236}">
                <a16:creationId xmlns:a16="http://schemas.microsoft.com/office/drawing/2014/main" id="{4786D6E5-6108-59C0-2993-8E0BFC2D5A09}"/>
              </a:ext>
            </a:extLst>
          </p:cNvPr>
          <p:cNvGraphicFramePr>
            <a:graphicFrameLocks/>
          </p:cNvGraphicFramePr>
          <p:nvPr>
            <p:extLst>
              <p:ext uri="{D42A27DB-BD31-4B8C-83A1-F6EECF244321}">
                <p14:modId xmlns:p14="http://schemas.microsoft.com/office/powerpoint/2010/main" val="3405920136"/>
              </p:ext>
            </p:extLst>
          </p:nvPr>
        </p:nvGraphicFramePr>
        <p:xfrm>
          <a:off x="186362" y="1349115"/>
          <a:ext cx="5584852" cy="343869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5C9AF86-8AAB-087D-4136-00FF9E468016}"/>
              </a:ext>
            </a:extLst>
          </p:cNvPr>
          <p:cNvSpPr txBox="1"/>
          <p:nvPr/>
        </p:nvSpPr>
        <p:spPr>
          <a:xfrm>
            <a:off x="464695" y="4976733"/>
            <a:ext cx="3297836" cy="738664"/>
          </a:xfrm>
          <a:prstGeom prst="rect">
            <a:avLst/>
          </a:prstGeom>
          <a:noFill/>
        </p:spPr>
        <p:txBody>
          <a:bodyPr wrap="square" rtlCol="0">
            <a:spAutoFit/>
          </a:bodyPr>
          <a:lstStyle/>
          <a:p>
            <a:r>
              <a:rPr lang="en-US" dirty="0"/>
              <a:t>Households in </a:t>
            </a:r>
            <a:r>
              <a:rPr lang="en-US" dirty="0" err="1"/>
              <a:t>Umerkot</a:t>
            </a:r>
            <a:r>
              <a:rPr lang="en-US" dirty="0"/>
              <a:t> followed by Kasur and Kech are protected under BISP</a:t>
            </a:r>
          </a:p>
        </p:txBody>
      </p:sp>
      <p:graphicFrame>
        <p:nvGraphicFramePr>
          <p:cNvPr id="5" name="Chart 4">
            <a:extLst>
              <a:ext uri="{FF2B5EF4-FFF2-40B4-BE49-F238E27FC236}">
                <a16:creationId xmlns:a16="http://schemas.microsoft.com/office/drawing/2014/main" id="{0C91A68A-1343-BA95-5645-2BFFD2FF9B1B}"/>
              </a:ext>
            </a:extLst>
          </p:cNvPr>
          <p:cNvGraphicFramePr>
            <a:graphicFrameLocks/>
          </p:cNvGraphicFramePr>
          <p:nvPr>
            <p:extLst>
              <p:ext uri="{D42A27DB-BD31-4B8C-83A1-F6EECF244321}">
                <p14:modId xmlns:p14="http://schemas.microsoft.com/office/powerpoint/2010/main" val="762285815"/>
              </p:ext>
            </p:extLst>
          </p:nvPr>
        </p:nvGraphicFramePr>
        <p:xfrm>
          <a:off x="5968040" y="1349115"/>
          <a:ext cx="6037598" cy="24433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BAA46A9-698E-7D19-4ED9-E9D93ED69A14}"/>
              </a:ext>
            </a:extLst>
          </p:cNvPr>
          <p:cNvGraphicFramePr>
            <a:graphicFrameLocks/>
          </p:cNvGraphicFramePr>
          <p:nvPr>
            <p:extLst>
              <p:ext uri="{D42A27DB-BD31-4B8C-83A1-F6EECF244321}">
                <p14:modId xmlns:p14="http://schemas.microsoft.com/office/powerpoint/2010/main" val="1677566659"/>
              </p:ext>
            </p:extLst>
          </p:nvPr>
        </p:nvGraphicFramePr>
        <p:xfrm>
          <a:off x="5993179" y="3792511"/>
          <a:ext cx="5987319" cy="2443396"/>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C31F911E-30A4-BAD0-6562-3847779149BD}"/>
              </a:ext>
            </a:extLst>
          </p:cNvPr>
          <p:cNvSpPr txBox="1"/>
          <p:nvPr/>
        </p:nvSpPr>
        <p:spPr>
          <a:xfrm>
            <a:off x="7390151" y="1349115"/>
            <a:ext cx="3627619" cy="307777"/>
          </a:xfrm>
          <a:prstGeom prst="rect">
            <a:avLst/>
          </a:prstGeom>
          <a:noFill/>
        </p:spPr>
        <p:txBody>
          <a:bodyPr wrap="square" rtlCol="0">
            <a:spAutoFit/>
          </a:bodyPr>
          <a:lstStyle/>
          <a:p>
            <a:r>
              <a:rPr lang="en-US" b="1" dirty="0"/>
              <a:t>Received the 5 Basic Vaccination</a:t>
            </a:r>
          </a:p>
        </p:txBody>
      </p:sp>
      <p:sp>
        <p:nvSpPr>
          <p:cNvPr id="8" name="Slide Number Placeholder 7">
            <a:extLst>
              <a:ext uri="{FF2B5EF4-FFF2-40B4-BE49-F238E27FC236}">
                <a16:creationId xmlns:a16="http://schemas.microsoft.com/office/drawing/2014/main" id="{2EB14AF6-6641-4A2F-028B-18D0344F55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33</a:t>
            </a:fld>
            <a:endParaRPr lang="en-US"/>
          </a:p>
        </p:txBody>
      </p:sp>
    </p:spTree>
    <p:extLst>
      <p:ext uri="{BB962C8B-B14F-4D97-AF65-F5344CB8AC3E}">
        <p14:creationId xmlns:p14="http://schemas.microsoft.com/office/powerpoint/2010/main" val="93888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Shape 801"/>
        <p:cNvGrpSpPr/>
        <p:nvPr/>
      </p:nvGrpSpPr>
      <p:grpSpPr>
        <a:xfrm>
          <a:off x="0" y="0"/>
          <a:ext cx="0" cy="0"/>
          <a:chOff x="0" y="0"/>
          <a:chExt cx="0" cy="0"/>
        </a:xfrm>
      </p:grpSpPr>
      <p:sp>
        <p:nvSpPr>
          <p:cNvPr id="802" name="Google Shape;802;p18"/>
          <p:cNvSpPr txBox="1">
            <a:spLocks noGrp="1"/>
          </p:cNvSpPr>
          <p:nvPr>
            <p:ph type="title"/>
          </p:nvPr>
        </p:nvSpPr>
        <p:spPr>
          <a:xfrm>
            <a:off x="1037712" y="288297"/>
            <a:ext cx="8854934" cy="52330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solidFill>
                  <a:schemeClr val="accent2"/>
                </a:solidFill>
              </a:rPr>
              <a:t>Findings from the FGD:</a:t>
            </a:r>
            <a:endParaRPr dirty="0">
              <a:solidFill>
                <a:schemeClr val="accent2"/>
              </a:solidFill>
            </a:endParaRPr>
          </a:p>
        </p:txBody>
      </p:sp>
      <p:sp>
        <p:nvSpPr>
          <p:cNvPr id="803" name="Google Shape;803;p18"/>
          <p:cNvSpPr txBox="1"/>
          <p:nvPr/>
        </p:nvSpPr>
        <p:spPr>
          <a:xfrm>
            <a:off x="5990126" y="72895"/>
            <a:ext cx="590650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chemeClr val="tx1"/>
                </a:solidFill>
                <a:latin typeface="Calibri"/>
                <a:ea typeface="Calibri"/>
                <a:cs typeface="Calibri"/>
                <a:sym typeface="Calibri"/>
              </a:rPr>
              <a:t>Perspectives of Parents and Community Members </a:t>
            </a:r>
            <a:endParaRPr sz="2800" b="0" i="0" u="none" strike="noStrike" cap="none" dirty="0">
              <a:solidFill>
                <a:schemeClr val="tx1"/>
              </a:solidFill>
              <a:latin typeface="Calibri"/>
              <a:ea typeface="Calibri"/>
              <a:cs typeface="Calibri"/>
              <a:sym typeface="Calibri"/>
            </a:endParaRPr>
          </a:p>
        </p:txBody>
      </p:sp>
      <p:sp>
        <p:nvSpPr>
          <p:cNvPr id="804" name="Google Shape;804;p18"/>
          <p:cNvSpPr txBox="1"/>
          <p:nvPr/>
        </p:nvSpPr>
        <p:spPr>
          <a:xfrm>
            <a:off x="7349705" y="1048527"/>
            <a:ext cx="4604051" cy="5355272"/>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rgbClr val="000000"/>
              </a:buClr>
              <a:buSzPts val="1400"/>
              <a:buFont typeface="Arial"/>
              <a:buNone/>
            </a:pPr>
            <a:r>
              <a:rPr lang="en-US" sz="1600" b="1" i="0" u="none" strike="noStrike" cap="none" dirty="0">
                <a:solidFill>
                  <a:schemeClr val="dk1"/>
                </a:solidFill>
                <a:latin typeface="Calibri"/>
                <a:ea typeface="Calibri"/>
                <a:cs typeface="Calibri"/>
                <a:sym typeface="Calibri"/>
              </a:rPr>
              <a:t>Voices from the Community: Key Insights</a:t>
            </a:r>
            <a:endParaRPr sz="1600" b="1" i="0" u="none" strike="noStrike" cap="none" dirty="0">
              <a:solidFill>
                <a:schemeClr val="dk1"/>
              </a:solidFill>
              <a:latin typeface="Calibri"/>
              <a:ea typeface="Calibri"/>
              <a:cs typeface="Calibri"/>
              <a:sym typeface="Calibri"/>
            </a:endParaRPr>
          </a:p>
          <a:p>
            <a:pPr marL="457200" marR="0" lvl="0" indent="-298450" algn="l" rtl="0">
              <a:lnSpc>
                <a:spcPct val="115000"/>
              </a:lnSpc>
              <a:spcBef>
                <a:spcPts val="1200"/>
              </a:spcBef>
              <a:spcAft>
                <a:spcPts val="0"/>
              </a:spcAft>
              <a:buClr>
                <a:schemeClr val="dk1"/>
              </a:buClr>
              <a:buSzPts val="1100"/>
              <a:buFont typeface="Arial"/>
              <a:buChar char="●"/>
            </a:pPr>
            <a:r>
              <a:rPr lang="en-US" sz="1400" b="1" i="0" u="none" strike="noStrike" cap="none" dirty="0">
                <a:solidFill>
                  <a:schemeClr val="dk1"/>
                </a:solidFill>
                <a:latin typeface="Calibri"/>
                <a:ea typeface="Calibri"/>
                <a:cs typeface="Calibri"/>
                <a:sym typeface="Calibri"/>
              </a:rPr>
              <a:t>Low Awareness of Political Roles</a:t>
            </a:r>
            <a:br>
              <a:rPr lang="en-US" sz="1400" b="1" i="0" u="none" strike="noStrike" cap="none" dirty="0">
                <a:solidFill>
                  <a:schemeClr val="dk1"/>
                </a:solidFill>
                <a:latin typeface="Calibri"/>
                <a:ea typeface="Calibri"/>
                <a:cs typeface="Calibri"/>
                <a:sym typeface="Calibri"/>
              </a:rPr>
            </a:br>
            <a:r>
              <a:rPr lang="en-US" sz="1400" b="0" i="0" u="none" strike="noStrike" cap="none" dirty="0">
                <a:solidFill>
                  <a:schemeClr val="dk1"/>
                </a:solidFill>
                <a:latin typeface="Calibri"/>
                <a:ea typeface="Calibri"/>
                <a:cs typeface="Calibri"/>
                <a:sym typeface="Calibri"/>
              </a:rPr>
              <a:t> Parents and community leaders vote actively but are often unaware of party manifestos or the education responsibilities of elected officials.</a:t>
            </a:r>
            <a:br>
              <a:rPr lang="en-US" sz="1400" b="0" i="0" u="none" strike="noStrike" cap="none" dirty="0">
                <a:solidFill>
                  <a:schemeClr val="dk1"/>
                </a:solidFill>
                <a:latin typeface="Calibri"/>
                <a:ea typeface="Calibri"/>
                <a:cs typeface="Calibri"/>
                <a:sym typeface="Calibri"/>
              </a:rPr>
            </a:br>
            <a:endParaRPr sz="1400" b="0" i="0" u="none" strike="noStrike" cap="none" dirty="0">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Arial"/>
              <a:buChar char="●"/>
            </a:pPr>
            <a:r>
              <a:rPr lang="en-US" sz="1400" b="1" i="0" u="none" strike="noStrike" cap="none" dirty="0">
                <a:solidFill>
                  <a:schemeClr val="dk1"/>
                </a:solidFill>
                <a:latin typeface="Calibri"/>
                <a:ea typeface="Calibri"/>
                <a:cs typeface="Calibri"/>
                <a:sym typeface="Calibri"/>
              </a:rPr>
              <a:t>Support for Better Teaching Methods</a:t>
            </a:r>
            <a:br>
              <a:rPr lang="en-US" sz="1400" b="1" i="0" u="none" strike="noStrike" cap="none" dirty="0">
                <a:solidFill>
                  <a:schemeClr val="dk1"/>
                </a:solidFill>
                <a:latin typeface="Calibri"/>
                <a:ea typeface="Calibri"/>
                <a:cs typeface="Calibri"/>
                <a:sym typeface="Calibri"/>
              </a:rPr>
            </a:br>
            <a:r>
              <a:rPr lang="en-US" sz="1400" b="0" i="0" u="none" strike="noStrike" cap="none" dirty="0">
                <a:solidFill>
                  <a:schemeClr val="dk1"/>
                </a:solidFill>
                <a:latin typeface="Calibri"/>
                <a:ea typeface="Calibri"/>
                <a:cs typeface="Calibri"/>
                <a:sym typeface="Calibri"/>
              </a:rPr>
              <a:t> While teachers are respected, parents see a need for improved pedagogy to help children reach their potential to learn-</a:t>
            </a:r>
            <a:br>
              <a:rPr lang="en-US" sz="1400" b="0" i="0" u="none" strike="noStrike" cap="none" dirty="0">
                <a:solidFill>
                  <a:schemeClr val="dk1"/>
                </a:solidFill>
                <a:latin typeface="Calibri"/>
                <a:ea typeface="Calibri"/>
                <a:cs typeface="Calibri"/>
                <a:sym typeface="Calibri"/>
              </a:rPr>
            </a:br>
            <a:endParaRPr sz="1400" b="0" i="0" u="none" strike="noStrike" cap="none" dirty="0">
              <a:solidFill>
                <a:schemeClr val="dk1"/>
              </a:solidFill>
              <a:latin typeface="Calibri"/>
              <a:ea typeface="Calibri"/>
              <a:cs typeface="Calibri"/>
              <a:sym typeface="Calibri"/>
            </a:endParaRPr>
          </a:p>
          <a:p>
            <a:pPr marL="457200" marR="0" lvl="0" indent="-298450" algn="l" rtl="0">
              <a:lnSpc>
                <a:spcPct val="115000"/>
              </a:lnSpc>
              <a:spcBef>
                <a:spcPts val="0"/>
              </a:spcBef>
              <a:spcAft>
                <a:spcPts val="0"/>
              </a:spcAft>
              <a:buClr>
                <a:schemeClr val="dk1"/>
              </a:buClr>
              <a:buSzPts val="1100"/>
              <a:buFont typeface="Arial"/>
              <a:buChar char="●"/>
            </a:pPr>
            <a:r>
              <a:rPr lang="en-US" sz="1400" b="1" i="0" u="none" strike="noStrike" cap="none" dirty="0">
                <a:solidFill>
                  <a:schemeClr val="dk1"/>
                </a:solidFill>
                <a:latin typeface="Calibri"/>
                <a:ea typeface="Calibri"/>
                <a:cs typeface="Calibri"/>
                <a:sym typeface="Calibri"/>
              </a:rPr>
              <a:t>Gaps Between Promises &amp; Learning Needs</a:t>
            </a:r>
            <a:br>
              <a:rPr lang="en-US" sz="1400" b="1" i="0" u="none" strike="noStrike" cap="none" dirty="0">
                <a:solidFill>
                  <a:schemeClr val="dk1"/>
                </a:solidFill>
                <a:latin typeface="Calibri"/>
                <a:ea typeface="Calibri"/>
                <a:cs typeface="Calibri"/>
                <a:sym typeface="Calibri"/>
              </a:rPr>
            </a:br>
            <a:r>
              <a:rPr lang="en-US" sz="1400" b="0" i="0" u="none" strike="noStrike" cap="none" dirty="0">
                <a:solidFill>
                  <a:schemeClr val="dk1"/>
                </a:solidFill>
                <a:latin typeface="Calibri"/>
                <a:ea typeface="Calibri"/>
                <a:cs typeface="Calibri"/>
                <a:sym typeface="Calibri"/>
              </a:rPr>
              <a:t> Appreciation for infrastructure investments exists, but there’s a strong call for:</a:t>
            </a:r>
            <a:br>
              <a:rPr lang="en-US" sz="1400" b="0" i="0" u="none" strike="noStrike" cap="none" dirty="0">
                <a:solidFill>
                  <a:schemeClr val="dk1"/>
                </a:solidFill>
                <a:latin typeface="Calibri"/>
                <a:ea typeface="Calibri"/>
                <a:cs typeface="Calibri"/>
                <a:sym typeface="Calibri"/>
              </a:rPr>
            </a:br>
            <a:endParaRPr sz="1400" b="0" i="0" u="none" strike="noStrike" cap="none" dirty="0">
              <a:solidFill>
                <a:schemeClr val="dk1"/>
              </a:solidFill>
              <a:latin typeface="Calibri"/>
              <a:ea typeface="Calibri"/>
              <a:cs typeface="Calibri"/>
              <a:sym typeface="Calibri"/>
            </a:endParaRPr>
          </a:p>
          <a:p>
            <a:pPr marL="914400" marR="0" lvl="1" indent="-298450" algn="l" rtl="0">
              <a:lnSpc>
                <a:spcPct val="115000"/>
              </a:lnSpc>
              <a:spcBef>
                <a:spcPts val="0"/>
              </a:spcBef>
              <a:spcAft>
                <a:spcPts val="0"/>
              </a:spcAft>
              <a:buClr>
                <a:schemeClr val="dk1"/>
              </a:buClr>
              <a:buSzPts val="1100"/>
              <a:buFont typeface="Arial"/>
              <a:buChar char="○"/>
            </a:pPr>
            <a:r>
              <a:rPr lang="en-US" sz="1400" b="0" i="0" u="none" strike="noStrike" cap="none" dirty="0">
                <a:solidFill>
                  <a:schemeClr val="dk1"/>
                </a:solidFill>
                <a:latin typeface="Calibri"/>
                <a:ea typeface="Calibri"/>
                <a:cs typeface="Calibri"/>
                <a:sym typeface="Calibri"/>
              </a:rPr>
              <a:t>More </a:t>
            </a:r>
            <a:r>
              <a:rPr lang="en-US" sz="1400" b="1" i="0" u="none" strike="noStrike" cap="none" dirty="0">
                <a:solidFill>
                  <a:schemeClr val="dk1"/>
                </a:solidFill>
                <a:latin typeface="Calibri"/>
                <a:ea typeface="Calibri"/>
                <a:cs typeface="Calibri"/>
                <a:sym typeface="Calibri"/>
              </a:rPr>
              <a:t>teacher training- adequate teachers</a:t>
            </a:r>
            <a:br>
              <a:rPr lang="en-US" sz="1400" b="1" i="0" u="none" strike="noStrike" cap="none" dirty="0">
                <a:solidFill>
                  <a:schemeClr val="dk1"/>
                </a:solidFill>
                <a:latin typeface="Calibri"/>
                <a:ea typeface="Calibri"/>
                <a:cs typeface="Calibri"/>
                <a:sym typeface="Calibri"/>
              </a:rPr>
            </a:br>
            <a:endParaRPr sz="1400" b="1" i="0" u="none" strike="noStrike" cap="none" dirty="0">
              <a:solidFill>
                <a:schemeClr val="dk1"/>
              </a:solidFill>
              <a:latin typeface="Calibri"/>
              <a:ea typeface="Calibri"/>
              <a:cs typeface="Calibri"/>
              <a:sym typeface="Calibri"/>
            </a:endParaRPr>
          </a:p>
          <a:p>
            <a:pPr marL="914400" marR="0" lvl="1" indent="-298450" algn="l" rtl="0">
              <a:lnSpc>
                <a:spcPct val="115000"/>
              </a:lnSpc>
              <a:spcBef>
                <a:spcPts val="0"/>
              </a:spcBef>
              <a:spcAft>
                <a:spcPts val="0"/>
              </a:spcAft>
              <a:buClr>
                <a:schemeClr val="dk1"/>
              </a:buClr>
              <a:buSzPts val="1100"/>
              <a:buFont typeface="Arial"/>
              <a:buChar char="○"/>
            </a:pPr>
            <a:r>
              <a:rPr lang="en-US" sz="1400" b="1" i="0" u="none" strike="noStrike" cap="none" dirty="0">
                <a:solidFill>
                  <a:schemeClr val="dk1"/>
                </a:solidFill>
                <a:latin typeface="Calibri"/>
                <a:ea typeface="Calibri"/>
                <a:cs typeface="Calibri"/>
                <a:sym typeface="Calibri"/>
              </a:rPr>
              <a:t>Classroom support</a:t>
            </a:r>
            <a:br>
              <a:rPr lang="en-US" sz="1400" b="1" i="0" u="none" strike="noStrike" cap="none" dirty="0">
                <a:solidFill>
                  <a:schemeClr val="dk1"/>
                </a:solidFill>
                <a:latin typeface="Calibri"/>
                <a:ea typeface="Calibri"/>
                <a:cs typeface="Calibri"/>
                <a:sym typeface="Calibri"/>
              </a:rPr>
            </a:br>
            <a:endParaRPr sz="1400" b="1" i="0" u="none" strike="noStrike" cap="none" dirty="0">
              <a:solidFill>
                <a:schemeClr val="dk1"/>
              </a:solidFill>
              <a:latin typeface="Calibri"/>
              <a:ea typeface="Calibri"/>
              <a:cs typeface="Calibri"/>
              <a:sym typeface="Calibri"/>
            </a:endParaRPr>
          </a:p>
          <a:p>
            <a:pPr marL="914400" marR="0" lvl="1" indent="-298450" algn="l" rtl="0">
              <a:lnSpc>
                <a:spcPct val="115000"/>
              </a:lnSpc>
              <a:spcBef>
                <a:spcPts val="0"/>
              </a:spcBef>
              <a:spcAft>
                <a:spcPts val="0"/>
              </a:spcAft>
              <a:buClr>
                <a:schemeClr val="dk1"/>
              </a:buClr>
              <a:buSzPts val="1100"/>
              <a:buFont typeface="Arial"/>
              <a:buChar char="○"/>
            </a:pPr>
            <a:r>
              <a:rPr lang="en-US" sz="1400" b="0" i="0" u="none" strike="noStrike" cap="none" dirty="0">
                <a:solidFill>
                  <a:schemeClr val="dk1"/>
                </a:solidFill>
                <a:latin typeface="Calibri"/>
                <a:ea typeface="Calibri"/>
                <a:cs typeface="Calibri"/>
                <a:sym typeface="Calibri"/>
              </a:rPr>
              <a:t>Focus on </a:t>
            </a:r>
            <a:r>
              <a:rPr lang="en-US" sz="1400" b="1" i="0" u="none" strike="noStrike" cap="none" dirty="0">
                <a:solidFill>
                  <a:schemeClr val="dk1"/>
                </a:solidFill>
                <a:latin typeface="Calibri"/>
                <a:ea typeface="Calibri"/>
                <a:cs typeface="Calibri"/>
                <a:sym typeface="Calibri"/>
              </a:rPr>
              <a:t>early-grade literacy and numeracy</a:t>
            </a:r>
            <a:endParaRPr sz="1200" b="1" i="0" u="none" strike="noStrike" cap="none" dirty="0">
              <a:solidFill>
                <a:schemeClr val="dk1"/>
              </a:solidFill>
              <a:latin typeface="Calibri"/>
              <a:ea typeface="Calibri"/>
              <a:cs typeface="Calibri"/>
              <a:sym typeface="Calibri"/>
            </a:endParaRPr>
          </a:p>
        </p:txBody>
      </p:sp>
      <p:pic>
        <p:nvPicPr>
          <p:cNvPr id="805" name="Google Shape;805;p18"/>
          <p:cNvPicPr preferRelativeResize="0"/>
          <p:nvPr/>
        </p:nvPicPr>
        <p:blipFill rotWithShape="1">
          <a:blip r:embed="rId3">
            <a:alphaModFix/>
          </a:blip>
          <a:srcRect l="13227" t="12524" r="-706" b="14746"/>
          <a:stretch/>
        </p:blipFill>
        <p:spPr>
          <a:xfrm>
            <a:off x="326247" y="3062378"/>
            <a:ext cx="5906500" cy="3507326"/>
          </a:xfrm>
          <a:prstGeom prst="rect">
            <a:avLst/>
          </a:prstGeom>
          <a:noFill/>
          <a:ln>
            <a:noFill/>
          </a:ln>
        </p:spPr>
      </p:pic>
      <p:sp>
        <p:nvSpPr>
          <p:cNvPr id="806" name="Google Shape;806;p18"/>
          <p:cNvSpPr/>
          <p:nvPr/>
        </p:nvSpPr>
        <p:spPr>
          <a:xfrm>
            <a:off x="451869" y="957990"/>
            <a:ext cx="5644131" cy="1888985"/>
          </a:xfrm>
          <a:prstGeom prst="wedgeRectCallout">
            <a:avLst>
              <a:gd name="adj1" fmla="val -20833"/>
              <a:gd name="adj2" fmla="val 62500"/>
            </a:avLst>
          </a:prstGeom>
          <a:solidFill>
            <a:schemeClr val="lt1"/>
          </a:solidFill>
          <a:ln>
            <a:noFill/>
          </a:ln>
        </p:spPr>
        <p:txBody>
          <a:bodyPr spcFirstLastPara="1" wrap="square" lIns="91425" tIns="45700" rIns="91425" bIns="45700" anchor="ctr" anchorCtr="0">
            <a:noAutofit/>
          </a:bodyPr>
          <a:lstStyle/>
          <a:p>
            <a:pPr marL="60325" marR="0" lvl="0" indent="0" algn="l" rtl="0">
              <a:lnSpc>
                <a:spcPct val="115000"/>
              </a:lnSpc>
              <a:spcBef>
                <a:spcPts val="0"/>
              </a:spcBef>
              <a:spcAft>
                <a:spcPts val="0"/>
              </a:spcAft>
              <a:buNone/>
            </a:pPr>
            <a:r>
              <a:rPr lang="en-US" sz="1400" b="0" i="1" u="none" strike="noStrike" cap="none">
                <a:solidFill>
                  <a:schemeClr val="dk1"/>
                </a:solidFill>
                <a:latin typeface="Times New Roman"/>
                <a:ea typeface="Times New Roman"/>
                <a:cs typeface="Times New Roman"/>
                <a:sym typeface="Times New Roman"/>
              </a:rPr>
              <a:t>A parent from Kasur expressed: "We see new school buildings before every election, but inside, nothing changes. Our children still struggle with reading, and there aren’t enough teachers. Who do we even complain to?"</a:t>
            </a:r>
            <a:endParaRPr sz="1400" b="0" i="0" u="none" strike="noStrike" cap="none">
              <a:solidFill>
                <a:schemeClr val="dk1"/>
              </a:solidFill>
              <a:latin typeface="Times New Roman"/>
              <a:ea typeface="Times New Roman"/>
              <a:cs typeface="Times New Roman"/>
              <a:sym typeface="Times New Roman"/>
            </a:endParaRPr>
          </a:p>
          <a:p>
            <a:pPr marL="60325" marR="0" lvl="0" indent="0" algn="l" rtl="0">
              <a:lnSpc>
                <a:spcPct val="115000"/>
              </a:lnSpc>
              <a:spcBef>
                <a:spcPts val="0"/>
              </a:spcBef>
              <a:spcAft>
                <a:spcPts val="0"/>
              </a:spcAft>
              <a:buNone/>
            </a:pPr>
            <a:r>
              <a:rPr lang="en-US" sz="1400" b="0" i="1" u="none" strike="noStrike" cap="none">
                <a:solidFill>
                  <a:schemeClr val="dk1"/>
                </a:solidFill>
                <a:latin typeface="Times New Roman"/>
                <a:ea typeface="Times New Roman"/>
                <a:cs typeface="Times New Roman"/>
                <a:sym typeface="Times New Roman"/>
              </a:rPr>
              <a:t>A parent from Kech: “"During campaigns, they talk about ‘education for all,’ but after elections, we are left chasing officials just to get basic repairs done in schools."</a:t>
            </a:r>
            <a:endParaRPr sz="1400" b="0" i="0" u="none" strike="noStrike" cap="none">
              <a:solidFill>
                <a:schemeClr val="dk1"/>
              </a:solidFill>
              <a:latin typeface="Times New Roman"/>
              <a:ea typeface="Times New Roman"/>
              <a:cs typeface="Times New Roman"/>
              <a:sym typeface="Times New Roman"/>
            </a:endParaRPr>
          </a:p>
        </p:txBody>
      </p:sp>
      <p:sp>
        <p:nvSpPr>
          <p:cNvPr id="2" name="Slide Number Placeholder 1">
            <a:extLst>
              <a:ext uri="{FF2B5EF4-FFF2-40B4-BE49-F238E27FC236}">
                <a16:creationId xmlns:a16="http://schemas.microsoft.com/office/drawing/2014/main" id="{EFBA4516-0D5D-9911-DD6D-FAC7B1C588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Shape 810"/>
        <p:cNvGrpSpPr/>
        <p:nvPr/>
      </p:nvGrpSpPr>
      <p:grpSpPr>
        <a:xfrm>
          <a:off x="0" y="0"/>
          <a:ext cx="0" cy="0"/>
          <a:chOff x="0" y="0"/>
          <a:chExt cx="0" cy="0"/>
        </a:xfrm>
      </p:grpSpPr>
      <p:sp>
        <p:nvSpPr>
          <p:cNvPr id="811" name="Google Shape;811;p19"/>
          <p:cNvSpPr txBox="1">
            <a:spLocks noGrp="1"/>
          </p:cNvSpPr>
          <p:nvPr>
            <p:ph type="title"/>
          </p:nvPr>
        </p:nvSpPr>
        <p:spPr>
          <a:xfrm>
            <a:off x="1901389" y="126908"/>
            <a:ext cx="8891880" cy="52330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solidFill>
                  <a:schemeClr val="accent2"/>
                </a:solidFill>
              </a:rPr>
              <a:t>Findings from the FGD:</a:t>
            </a:r>
            <a:endParaRPr dirty="0">
              <a:solidFill>
                <a:schemeClr val="accent2"/>
              </a:solidFill>
            </a:endParaRPr>
          </a:p>
        </p:txBody>
      </p:sp>
      <p:sp>
        <p:nvSpPr>
          <p:cNvPr id="812" name="Google Shape;812;p19"/>
          <p:cNvSpPr txBox="1"/>
          <p:nvPr/>
        </p:nvSpPr>
        <p:spPr>
          <a:xfrm>
            <a:off x="5724783" y="650210"/>
            <a:ext cx="6467218" cy="517024"/>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Perspectives of Middle-Tier Education Officials</a:t>
            </a:r>
            <a:endParaRPr sz="2400" b="0" i="0" u="none" strike="noStrike" cap="none">
              <a:solidFill>
                <a:schemeClr val="dk1"/>
              </a:solidFill>
              <a:latin typeface="Calibri"/>
              <a:ea typeface="Calibri"/>
              <a:cs typeface="Calibri"/>
              <a:sym typeface="Calibri"/>
            </a:endParaRPr>
          </a:p>
        </p:txBody>
      </p:sp>
      <p:sp>
        <p:nvSpPr>
          <p:cNvPr id="813" name="Google Shape;813;p19"/>
          <p:cNvSpPr txBox="1"/>
          <p:nvPr/>
        </p:nvSpPr>
        <p:spPr>
          <a:xfrm>
            <a:off x="532421" y="1167234"/>
            <a:ext cx="10917382" cy="6181652"/>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1"/>
              </a:buClr>
              <a:buSzPts val="1100"/>
              <a:buFont typeface="Arial"/>
              <a:buNone/>
            </a:pPr>
            <a:r>
              <a:rPr lang="en-US" sz="1800" b="1" i="0" u="none" strike="noStrike" cap="none" dirty="0">
                <a:solidFill>
                  <a:schemeClr val="dk1"/>
                </a:solidFill>
                <a:latin typeface="Arial"/>
                <a:ea typeface="Arial"/>
                <a:cs typeface="Arial"/>
                <a:sym typeface="Arial"/>
              </a:rPr>
              <a:t>Insights from District &amp; Education Officials</a:t>
            </a:r>
            <a:endParaRPr sz="1800" b="1" i="0" u="none" strike="noStrike" cap="none" dirty="0">
              <a:solidFill>
                <a:schemeClr val="dk1"/>
              </a:solidFill>
              <a:latin typeface="Arial"/>
              <a:ea typeface="Arial"/>
              <a:cs typeface="Arial"/>
              <a:sym typeface="Arial"/>
            </a:endParaRPr>
          </a:p>
          <a:p>
            <a:pPr marL="457200" marR="0" lvl="0" indent="-298450" algn="l" rtl="0">
              <a:lnSpc>
                <a:spcPct val="115000"/>
              </a:lnSpc>
              <a:spcBef>
                <a:spcPts val="120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Decentralization &amp; Participation</a:t>
            </a:r>
            <a:endParaRPr sz="1600" b="1"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Officials and community actors express strong interest in </a:t>
            </a:r>
            <a:r>
              <a:rPr lang="en-US" sz="1600" b="1" i="0" u="none" strike="noStrike" cap="none" dirty="0">
                <a:solidFill>
                  <a:schemeClr val="dk1"/>
                </a:solidFill>
                <a:latin typeface="Arial"/>
                <a:ea typeface="Arial"/>
                <a:cs typeface="Arial"/>
                <a:sym typeface="Arial"/>
              </a:rPr>
              <a:t>greater involvement</a:t>
            </a:r>
            <a:r>
              <a:rPr lang="en-US" sz="1600" b="0" i="0" u="none" strike="noStrike" cap="none" dirty="0">
                <a:solidFill>
                  <a:schemeClr val="dk1"/>
                </a:solidFill>
                <a:latin typeface="Arial"/>
                <a:ea typeface="Arial"/>
                <a:cs typeface="Arial"/>
                <a:sym typeface="Arial"/>
              </a:rPr>
              <a:t> in decision-making.</a:t>
            </a:r>
          </a:p>
          <a:p>
            <a:pPr marL="914400" marR="0" lvl="1" indent="-298450" algn="l" rtl="0">
              <a:lnSpc>
                <a:spcPct val="115000"/>
              </a:lnSpc>
              <a:spcBef>
                <a:spcPts val="0"/>
              </a:spcBef>
              <a:spcAft>
                <a:spcPts val="0"/>
              </a:spcAft>
              <a:buClr>
                <a:schemeClr val="dk1"/>
              </a:buClr>
              <a:buSzPts val="1100"/>
              <a:buFont typeface="Arial"/>
              <a:buChar char="○"/>
            </a:pPr>
            <a:r>
              <a:rPr lang="en-US" sz="1600" dirty="0">
                <a:solidFill>
                  <a:schemeClr val="dk1"/>
                </a:solidFill>
              </a:rPr>
              <a:t>Their learning innovations go unnoticed – ‘</a:t>
            </a:r>
            <a:r>
              <a:rPr lang="en-US" sz="1600" i="1" dirty="0">
                <a:solidFill>
                  <a:schemeClr val="dk1"/>
                </a:solidFill>
              </a:rPr>
              <a:t>always a teacher/pedagogue within us to engage with what works’ </a:t>
            </a:r>
            <a:endParaRPr sz="1600" b="0" i="1"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Collaboration with elected representatives varies by constituency- </a:t>
            </a:r>
            <a:r>
              <a:rPr lang="en-US" sz="1600" b="0" i="1" u="none" strike="noStrike" cap="none" dirty="0">
                <a:solidFill>
                  <a:schemeClr val="dk1"/>
                </a:solidFill>
                <a:latin typeface="Arial"/>
                <a:ea typeface="Arial"/>
                <a:cs typeface="Arial"/>
                <a:sym typeface="Arial"/>
              </a:rPr>
              <a:t>top down more than bottom up </a:t>
            </a:r>
            <a:br>
              <a:rPr lang="en-US" sz="1600" b="0" i="0" u="none" strike="noStrike" cap="none" dirty="0">
                <a:solidFill>
                  <a:schemeClr val="dk1"/>
                </a:solidFill>
                <a:latin typeface="Arial"/>
                <a:ea typeface="Arial"/>
                <a:cs typeface="Arial"/>
                <a:sym typeface="Arial"/>
              </a:rPr>
            </a:br>
            <a:endParaRPr sz="16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Data Use &amp; Monitoring Gaps</a:t>
            </a:r>
            <a:endParaRPr sz="1600" b="1"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While data on enrollment, teacher attendance, and infrastructure is collected, </a:t>
            </a:r>
            <a:r>
              <a:rPr lang="en-US" sz="1600" b="1" i="0" u="none" strike="noStrike" cap="none" dirty="0">
                <a:solidFill>
                  <a:schemeClr val="dk1"/>
                </a:solidFill>
                <a:latin typeface="Arial"/>
                <a:ea typeface="Arial"/>
                <a:cs typeface="Arial"/>
                <a:sym typeface="Arial"/>
              </a:rPr>
              <a:t>learning outcomes are poorly tracked</a:t>
            </a:r>
            <a:r>
              <a:rPr lang="en-US" sz="1600" b="0" i="0" u="none" strike="noStrike" cap="none" dirty="0">
                <a:solidFill>
                  <a:schemeClr val="dk1"/>
                </a:solidFill>
                <a:latin typeface="Arial"/>
                <a:ea typeface="Arial"/>
                <a:cs typeface="Arial"/>
                <a:sym typeface="Arial"/>
              </a:rPr>
              <a:t>.</a:t>
            </a:r>
            <a:br>
              <a:rPr lang="en-US" sz="1600" b="0" i="0" u="none" strike="noStrike" cap="none" dirty="0">
                <a:solidFill>
                  <a:schemeClr val="dk1"/>
                </a:solidFill>
                <a:latin typeface="Arial"/>
                <a:ea typeface="Arial"/>
                <a:cs typeface="Arial"/>
                <a:sym typeface="Arial"/>
              </a:rPr>
            </a:br>
            <a:endParaRPr sz="16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Political Disruptions</a:t>
            </a:r>
            <a:endParaRPr sz="1600" b="1"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Frequent transitions and political competition </a:t>
            </a:r>
            <a:r>
              <a:rPr lang="en-US" sz="1600" b="1" i="0" u="none" strike="noStrike" cap="none" dirty="0">
                <a:solidFill>
                  <a:schemeClr val="dk1"/>
                </a:solidFill>
                <a:latin typeface="Arial"/>
                <a:ea typeface="Arial"/>
                <a:cs typeface="Arial"/>
                <a:sym typeface="Arial"/>
              </a:rPr>
              <a:t>hamper policy continuity and reform efforts</a:t>
            </a:r>
            <a:r>
              <a:rPr lang="en-US" sz="1600" b="0" i="0" u="none" strike="noStrike" cap="none" dirty="0">
                <a:solidFill>
                  <a:schemeClr val="dk1"/>
                </a:solidFill>
                <a:latin typeface="Arial"/>
                <a:ea typeface="Arial"/>
                <a:cs typeface="Arial"/>
                <a:sym typeface="Arial"/>
              </a:rPr>
              <a:t>.</a:t>
            </a:r>
            <a:br>
              <a:rPr lang="en-US" sz="1600" b="0" i="0" u="none" strike="noStrike" cap="none" dirty="0">
                <a:solidFill>
                  <a:schemeClr val="dk1"/>
                </a:solidFill>
                <a:latin typeface="Arial"/>
                <a:ea typeface="Arial"/>
                <a:cs typeface="Arial"/>
                <a:sym typeface="Arial"/>
              </a:rPr>
            </a:br>
            <a:endParaRPr sz="16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Key Requests to Policymakers</a:t>
            </a:r>
            <a:endParaRPr sz="1600" b="1"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Ensure </a:t>
            </a:r>
            <a:r>
              <a:rPr lang="en-US" sz="1600" b="1" i="0" u="none" strike="noStrike" cap="none" dirty="0">
                <a:solidFill>
                  <a:schemeClr val="dk1"/>
                </a:solidFill>
                <a:latin typeface="Arial"/>
                <a:ea typeface="Arial"/>
                <a:cs typeface="Arial"/>
                <a:sym typeface="Arial"/>
              </a:rPr>
              <a:t>job stability</a:t>
            </a:r>
            <a:r>
              <a:rPr lang="en-US" sz="1600" b="0" i="0" u="none" strike="noStrike" cap="none" dirty="0">
                <a:solidFill>
                  <a:schemeClr val="dk1"/>
                </a:solidFill>
                <a:latin typeface="Arial"/>
                <a:ea typeface="Arial"/>
                <a:cs typeface="Arial"/>
                <a:sym typeface="Arial"/>
              </a:rPr>
              <a:t> for education officers to foster positive change and long-term impact</a:t>
            </a:r>
            <a:endParaRPr sz="1600" b="0"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0" i="0" u="none" strike="noStrike" cap="none" dirty="0">
                <a:solidFill>
                  <a:schemeClr val="dk1"/>
                </a:solidFill>
                <a:latin typeface="Arial"/>
                <a:ea typeface="Arial"/>
                <a:cs typeface="Arial"/>
                <a:sym typeface="Arial"/>
              </a:rPr>
              <a:t>Allocate </a:t>
            </a:r>
            <a:r>
              <a:rPr lang="en-US" sz="1600" b="1" i="0" u="none" strike="noStrike" cap="none" dirty="0">
                <a:solidFill>
                  <a:schemeClr val="dk1"/>
                </a:solidFill>
                <a:latin typeface="Arial"/>
                <a:ea typeface="Arial"/>
                <a:cs typeface="Arial"/>
                <a:sym typeface="Arial"/>
              </a:rPr>
              <a:t>resources based on local needs</a:t>
            </a:r>
            <a:endParaRPr sz="1600" b="1"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Increase teacher inductions</a:t>
            </a:r>
            <a:r>
              <a:rPr lang="en-US" sz="1600" b="0" i="0" u="none" strike="noStrike" cap="none" dirty="0">
                <a:solidFill>
                  <a:schemeClr val="dk1"/>
                </a:solidFill>
                <a:latin typeface="Arial"/>
                <a:ea typeface="Arial"/>
                <a:cs typeface="Arial"/>
                <a:sym typeface="Arial"/>
              </a:rPr>
              <a:t> to address classroom-student-teacher-ratios (STR)</a:t>
            </a:r>
            <a:endParaRPr sz="1600" b="0" i="0" u="none" strike="noStrike" cap="none" dirty="0">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600" b="1" i="0" u="none" strike="noStrike" cap="none" dirty="0">
                <a:solidFill>
                  <a:schemeClr val="dk1"/>
                </a:solidFill>
                <a:latin typeface="Arial"/>
                <a:ea typeface="Arial"/>
                <a:cs typeface="Arial"/>
                <a:sym typeface="Arial"/>
              </a:rPr>
              <a:t>Recognize middle-tier officials as critical system actors</a:t>
            </a:r>
            <a:r>
              <a:rPr lang="en-US" sz="1600" b="0" i="0" u="none" strike="noStrike" cap="none" dirty="0">
                <a:solidFill>
                  <a:schemeClr val="dk1"/>
                </a:solidFill>
                <a:latin typeface="Arial"/>
                <a:ea typeface="Arial"/>
                <a:cs typeface="Arial"/>
                <a:sym typeface="Arial"/>
              </a:rPr>
              <a:t> through monetary/non-monetary incentives</a:t>
            </a:r>
            <a:endParaRPr sz="1600" b="0" i="0" u="none" strike="noStrike" cap="none" dirty="0">
              <a:solidFill>
                <a:schemeClr val="dk1"/>
              </a:solidFill>
              <a:latin typeface="Arial"/>
              <a:ea typeface="Arial"/>
              <a:cs typeface="Arial"/>
              <a:sym typeface="Arial"/>
            </a:endParaRPr>
          </a:p>
          <a:p>
            <a:pPr marL="342900" marR="0" lvl="0" indent="-279400" algn="just" rtl="0">
              <a:lnSpc>
                <a:spcPct val="115000"/>
              </a:lnSpc>
              <a:spcBef>
                <a:spcPts val="1200"/>
              </a:spcBef>
              <a:spcAft>
                <a:spcPts val="0"/>
              </a:spcAft>
              <a:buClr>
                <a:schemeClr val="dk1"/>
              </a:buClr>
              <a:buSzPts val="1000"/>
              <a:buFont typeface="Noto Sans Symbols"/>
              <a:buNone/>
            </a:pPr>
            <a:endParaRPr sz="2800" b="1" i="0" u="none" strike="noStrike" cap="none" dirty="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E6617402-F579-8560-A3BC-1E0F7B6D1A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51"/>
          <p:cNvSpPr txBox="1">
            <a:spLocks noGrp="1"/>
          </p:cNvSpPr>
          <p:nvPr>
            <p:ph type="ctrTitle"/>
          </p:nvPr>
        </p:nvSpPr>
        <p:spPr>
          <a:xfrm>
            <a:off x="80190" y="629113"/>
            <a:ext cx="3697500" cy="825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sz="4000" b="1">
                <a:solidFill>
                  <a:srgbClr val="F37935"/>
                </a:solidFill>
              </a:rPr>
              <a:t>Key Insights</a:t>
            </a:r>
            <a:endParaRPr/>
          </a:p>
        </p:txBody>
      </p:sp>
      <p:sp>
        <p:nvSpPr>
          <p:cNvPr id="819" name="Google Shape;819;p51"/>
          <p:cNvSpPr txBox="1">
            <a:spLocks noGrp="1"/>
          </p:cNvSpPr>
          <p:nvPr>
            <p:ph type="subTitle" idx="1"/>
          </p:nvPr>
        </p:nvSpPr>
        <p:spPr>
          <a:xfrm>
            <a:off x="391886" y="1454713"/>
            <a:ext cx="6291466" cy="5135890"/>
          </a:xfrm>
          <a:prstGeom prst="rect">
            <a:avLst/>
          </a:prstGeom>
          <a:noFill/>
          <a:ln>
            <a:noFill/>
          </a:ln>
        </p:spPr>
        <p:txBody>
          <a:bodyPr spcFirstLastPara="1" wrap="square" lIns="91425" tIns="45700" rIns="91425" bIns="45700" anchor="t" anchorCtr="0">
            <a:noAutofit/>
          </a:bodyPr>
          <a:lstStyle/>
          <a:p>
            <a:pPr marL="457200" lvl="0" indent="-533400" algn="l" rtl="0">
              <a:lnSpc>
                <a:spcPct val="120000"/>
              </a:lnSpc>
              <a:spcBef>
                <a:spcPts val="0"/>
              </a:spcBef>
              <a:spcAft>
                <a:spcPts val="0"/>
              </a:spcAft>
              <a:buClr>
                <a:srgbClr val="000000"/>
              </a:buClr>
              <a:buSzPts val="2000"/>
              <a:buChar char="•"/>
            </a:pPr>
            <a:r>
              <a:rPr lang="en-US" sz="2000" dirty="0">
                <a:solidFill>
                  <a:srgbClr val="000000"/>
                </a:solidFill>
              </a:rPr>
              <a:t>Enrollment rates range from 78% to 94%.</a:t>
            </a:r>
            <a:br>
              <a:rPr lang="en-US" sz="2000" dirty="0">
                <a:solidFill>
                  <a:srgbClr val="000000"/>
                </a:solidFill>
              </a:rPr>
            </a:br>
            <a:endParaRPr sz="2000" dirty="0">
              <a:solidFill>
                <a:srgbClr val="000000"/>
              </a:solidFill>
            </a:endParaRPr>
          </a:p>
          <a:p>
            <a:pPr marL="457200" lvl="0" indent="-533400" algn="l" rtl="0">
              <a:lnSpc>
                <a:spcPct val="120000"/>
              </a:lnSpc>
              <a:spcBef>
                <a:spcPts val="0"/>
              </a:spcBef>
              <a:spcAft>
                <a:spcPts val="0"/>
              </a:spcAft>
              <a:buClr>
                <a:srgbClr val="000000"/>
              </a:buClr>
              <a:buSzPts val="2000"/>
              <a:buChar char="•"/>
            </a:pPr>
            <a:r>
              <a:rPr lang="en-US" sz="2000" i="1" dirty="0">
                <a:solidFill>
                  <a:srgbClr val="000000"/>
                </a:solidFill>
              </a:rPr>
              <a:t>More boys than girls are out of school </a:t>
            </a:r>
            <a:r>
              <a:rPr lang="en-US" sz="2000" dirty="0">
                <a:solidFill>
                  <a:srgbClr val="000000"/>
                </a:solidFill>
              </a:rPr>
              <a:t>in 5 of 8 constituencies </a:t>
            </a:r>
            <a:br>
              <a:rPr lang="en-US" sz="2000" dirty="0">
                <a:solidFill>
                  <a:srgbClr val="000000"/>
                </a:solidFill>
              </a:rPr>
            </a:br>
            <a:endParaRPr sz="2000" dirty="0">
              <a:solidFill>
                <a:srgbClr val="000000"/>
              </a:solidFill>
            </a:endParaRPr>
          </a:p>
          <a:p>
            <a:pPr marL="457200" lvl="0" indent="-533400" algn="l" rtl="0">
              <a:lnSpc>
                <a:spcPct val="120000"/>
              </a:lnSpc>
              <a:spcBef>
                <a:spcPts val="0"/>
              </a:spcBef>
              <a:spcAft>
                <a:spcPts val="0"/>
              </a:spcAft>
              <a:buClr>
                <a:srgbClr val="000000"/>
              </a:buClr>
              <a:buSzPts val="2000"/>
              <a:buChar char="•"/>
            </a:pPr>
            <a:r>
              <a:rPr lang="en-US" sz="2000" dirty="0">
                <a:solidFill>
                  <a:srgbClr val="000000"/>
                </a:solidFill>
              </a:rPr>
              <a:t>Low ECE enrolment/participation; a low hanging fruit </a:t>
            </a:r>
          </a:p>
          <a:p>
            <a:pPr marL="457200" lvl="0" indent="-533400" algn="l" rtl="0">
              <a:lnSpc>
                <a:spcPct val="120000"/>
              </a:lnSpc>
              <a:spcBef>
                <a:spcPts val="0"/>
              </a:spcBef>
              <a:spcAft>
                <a:spcPts val="0"/>
              </a:spcAft>
              <a:buClr>
                <a:srgbClr val="000000"/>
              </a:buClr>
              <a:buSzPts val="2000"/>
              <a:buChar char="•"/>
            </a:pPr>
            <a:endParaRPr lang="en-US" sz="2000" dirty="0">
              <a:solidFill>
                <a:srgbClr val="000000"/>
              </a:solidFill>
            </a:endParaRPr>
          </a:p>
          <a:p>
            <a:pPr marL="457200" lvl="0" indent="-533400" algn="l" rtl="0">
              <a:lnSpc>
                <a:spcPct val="120000"/>
              </a:lnSpc>
              <a:spcBef>
                <a:spcPts val="0"/>
              </a:spcBef>
              <a:spcAft>
                <a:spcPts val="0"/>
              </a:spcAft>
              <a:buClr>
                <a:srgbClr val="000000"/>
              </a:buClr>
              <a:buSzPts val="2000"/>
              <a:buChar char="•"/>
            </a:pPr>
            <a:r>
              <a:rPr lang="en-US" sz="2000" dirty="0">
                <a:solidFill>
                  <a:srgbClr val="000000"/>
                </a:solidFill>
              </a:rPr>
              <a:t>Few Grade 3 students meet reading or math benchmarks; raise profile of grade 3 as a milestone</a:t>
            </a:r>
            <a:br>
              <a:rPr lang="en-US" sz="2000" dirty="0">
                <a:solidFill>
                  <a:srgbClr val="000000"/>
                </a:solidFill>
              </a:rPr>
            </a:br>
            <a:endParaRPr sz="2000" dirty="0">
              <a:solidFill>
                <a:srgbClr val="000000"/>
              </a:solidFill>
            </a:endParaRPr>
          </a:p>
          <a:p>
            <a:pPr marL="457200" lvl="0" indent="-533400" algn="l" rtl="0">
              <a:lnSpc>
                <a:spcPct val="120000"/>
              </a:lnSpc>
              <a:spcBef>
                <a:spcPts val="0"/>
              </a:spcBef>
              <a:spcAft>
                <a:spcPts val="0"/>
              </a:spcAft>
              <a:buClr>
                <a:srgbClr val="000000"/>
              </a:buClr>
              <a:buSzPts val="2000"/>
              <a:buChar char="•"/>
            </a:pPr>
            <a:r>
              <a:rPr lang="en-US" sz="2000" dirty="0">
                <a:solidFill>
                  <a:srgbClr val="000000"/>
                </a:solidFill>
              </a:rPr>
              <a:t>Grade 5 shows slight gains, but learning is low.</a:t>
            </a:r>
            <a:br>
              <a:rPr lang="en-US" sz="2000" dirty="0">
                <a:solidFill>
                  <a:srgbClr val="000000"/>
                </a:solidFill>
              </a:rPr>
            </a:br>
            <a:endParaRPr sz="2000" dirty="0">
              <a:solidFill>
                <a:srgbClr val="000000"/>
              </a:solidFill>
            </a:endParaRPr>
          </a:p>
          <a:p>
            <a:pPr marL="457200" lvl="0" indent="-533400" algn="l" rtl="0">
              <a:lnSpc>
                <a:spcPct val="120000"/>
              </a:lnSpc>
              <a:spcBef>
                <a:spcPts val="0"/>
              </a:spcBef>
              <a:spcAft>
                <a:spcPts val="0"/>
              </a:spcAft>
              <a:buClr>
                <a:srgbClr val="000000"/>
              </a:buClr>
              <a:buSzPts val="2000"/>
              <a:buChar char="•"/>
            </a:pPr>
            <a:r>
              <a:rPr lang="en-US" sz="2000" dirty="0">
                <a:solidFill>
                  <a:srgbClr val="000000"/>
                </a:solidFill>
              </a:rPr>
              <a:t>Children perform better in schools than at home.</a:t>
            </a:r>
            <a:endParaRPr sz="2000" dirty="0">
              <a:solidFill>
                <a:srgbClr val="000000"/>
              </a:solidFill>
            </a:endParaRPr>
          </a:p>
          <a:p>
            <a:pPr marL="0" marR="0" lvl="0" indent="0" algn="ctr" rtl="0">
              <a:lnSpc>
                <a:spcPct val="115000"/>
              </a:lnSpc>
              <a:spcBef>
                <a:spcPts val="1000"/>
              </a:spcBef>
              <a:spcAft>
                <a:spcPts val="0"/>
              </a:spcAft>
              <a:buSzPts val="2400"/>
              <a:buNone/>
            </a:pPr>
            <a:endParaRPr sz="2000" dirty="0">
              <a:latin typeface="Calibri"/>
              <a:ea typeface="Calibri"/>
              <a:cs typeface="Calibri"/>
              <a:sym typeface="Calibri"/>
            </a:endParaRPr>
          </a:p>
          <a:p>
            <a:pPr marL="457200" lvl="0" indent="-406400" algn="ctr" rtl="0">
              <a:lnSpc>
                <a:spcPct val="90000"/>
              </a:lnSpc>
              <a:spcBef>
                <a:spcPts val="1800"/>
              </a:spcBef>
              <a:spcAft>
                <a:spcPts val="0"/>
              </a:spcAft>
              <a:buClr>
                <a:schemeClr val="dk1"/>
              </a:buClr>
              <a:buSzPts val="2400"/>
              <a:buNone/>
            </a:pPr>
            <a:endParaRPr sz="700" dirty="0"/>
          </a:p>
        </p:txBody>
      </p:sp>
      <p:sp>
        <p:nvSpPr>
          <p:cNvPr id="820" name="Google Shape;820;p51"/>
          <p:cNvSpPr txBox="1"/>
          <p:nvPr/>
        </p:nvSpPr>
        <p:spPr>
          <a:xfrm>
            <a:off x="6683352" y="746713"/>
            <a:ext cx="4938632"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1" i="0" u="none" strike="noStrike" cap="none" dirty="0">
                <a:solidFill>
                  <a:srgbClr val="F37935"/>
                </a:solidFill>
                <a:latin typeface="Calibri"/>
                <a:ea typeface="Calibri"/>
                <a:cs typeface="Calibri"/>
                <a:sym typeface="Calibri"/>
              </a:rPr>
              <a:t>Political Settlement</a:t>
            </a:r>
            <a:endParaRPr dirty="0"/>
          </a:p>
        </p:txBody>
      </p:sp>
      <p:sp>
        <p:nvSpPr>
          <p:cNvPr id="821" name="Google Shape;821;p51"/>
          <p:cNvSpPr txBox="1"/>
          <p:nvPr/>
        </p:nvSpPr>
        <p:spPr>
          <a:xfrm>
            <a:off x="6769208" y="1646921"/>
            <a:ext cx="4852776" cy="5262939"/>
          </a:xfrm>
          <a:prstGeom prst="rect">
            <a:avLst/>
          </a:prstGeom>
          <a:noFill/>
          <a:ln>
            <a:noFill/>
          </a:ln>
        </p:spPr>
        <p:txBody>
          <a:bodyPr spcFirstLastPara="1" wrap="square" lIns="91425" tIns="45700" rIns="91425" bIns="45700" anchor="t" anchorCtr="0">
            <a:spAutoFit/>
          </a:bodyPr>
          <a:lstStyle/>
          <a:p>
            <a:pPr marL="457200" lvl="0" indent="-355600" algn="l" rtl="0">
              <a:spcBef>
                <a:spcPts val="0"/>
              </a:spcBef>
              <a:spcAft>
                <a:spcPts val="0"/>
              </a:spcAft>
              <a:buSzPts val="2000"/>
              <a:buChar char="•"/>
            </a:pPr>
            <a:r>
              <a:rPr lang="en-US" sz="2000" dirty="0">
                <a:latin typeface="Calibri"/>
                <a:ea typeface="Calibri"/>
                <a:cs typeface="Calibri"/>
                <a:sym typeface="Calibri"/>
              </a:rPr>
              <a:t>Elections driven by personal favors and local deals</a:t>
            </a:r>
            <a:br>
              <a:rPr lang="en-US" sz="2000" dirty="0">
                <a:latin typeface="Calibri"/>
                <a:ea typeface="Calibri"/>
                <a:cs typeface="Calibri"/>
                <a:sym typeface="Calibri"/>
              </a:rPr>
            </a:br>
            <a:endParaRPr sz="2000"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Institutions are formal but also highly personalized</a:t>
            </a:r>
            <a:br>
              <a:rPr lang="en-US" sz="2000" dirty="0">
                <a:latin typeface="Calibri"/>
                <a:ea typeface="Calibri"/>
                <a:cs typeface="Calibri"/>
                <a:sym typeface="Calibri"/>
              </a:rPr>
            </a:br>
            <a:endParaRPr sz="2000"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Elites are divided and avoid working with non-elite groups</a:t>
            </a:r>
            <a:br>
              <a:rPr lang="en-US" sz="2000" dirty="0">
                <a:latin typeface="Calibri"/>
                <a:ea typeface="Calibri"/>
                <a:cs typeface="Calibri"/>
                <a:sym typeface="Calibri"/>
              </a:rPr>
            </a:br>
            <a:endParaRPr sz="2000"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Service delivery relies on personal connections and political party- </a:t>
            </a:r>
            <a:r>
              <a:rPr lang="en-US" sz="2000" i="1" dirty="0">
                <a:latin typeface="Calibri"/>
                <a:ea typeface="Calibri"/>
                <a:cs typeface="Calibri"/>
                <a:sym typeface="Calibri"/>
              </a:rPr>
              <a:t>the party in power vs. constituency </a:t>
            </a:r>
            <a:br>
              <a:rPr lang="en-US" sz="2000" dirty="0">
                <a:latin typeface="Calibri"/>
                <a:ea typeface="Calibri"/>
                <a:cs typeface="Calibri"/>
                <a:sym typeface="Calibri"/>
              </a:rPr>
            </a:br>
            <a:endParaRPr sz="2000" dirty="0">
              <a:latin typeface="Calibri"/>
              <a:ea typeface="Calibri"/>
              <a:cs typeface="Calibri"/>
              <a:sym typeface="Calibri"/>
            </a:endParaRPr>
          </a:p>
          <a:p>
            <a:pPr marL="457200" lvl="0" indent="-355600" algn="l" rtl="0">
              <a:spcBef>
                <a:spcPts val="0"/>
              </a:spcBef>
              <a:spcAft>
                <a:spcPts val="0"/>
              </a:spcAft>
              <a:buSzPts val="2000"/>
              <a:buChar char="•"/>
            </a:pPr>
            <a:r>
              <a:rPr lang="en-US" sz="2000" dirty="0">
                <a:latin typeface="Calibri"/>
                <a:ea typeface="Calibri"/>
                <a:cs typeface="Calibri"/>
                <a:sym typeface="Calibri"/>
              </a:rPr>
              <a:t>Limited space for lobbying or collective action</a:t>
            </a:r>
            <a:endParaRPr sz="2000" dirty="0">
              <a:latin typeface="Calibri"/>
              <a:ea typeface="Calibri"/>
              <a:cs typeface="Calibri"/>
              <a:sym typeface="Calibri"/>
            </a:endParaRPr>
          </a:p>
          <a:p>
            <a:pPr marL="0" marR="0" lvl="0" indent="0" algn="l" rtl="0">
              <a:lnSpc>
                <a:spcPct val="100000"/>
              </a:lnSpc>
              <a:spcBef>
                <a:spcPts val="0"/>
              </a:spcBef>
              <a:spcAft>
                <a:spcPts val="0"/>
              </a:spcAft>
              <a:buNone/>
            </a:pPr>
            <a:endParaRPr sz="2000" dirty="0">
              <a:latin typeface="Calibri"/>
              <a:ea typeface="Calibri"/>
              <a:cs typeface="Calibri"/>
              <a:sym typeface="Calibri"/>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0C99253F-9781-F4DB-3F62-956280181C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pic>
        <p:nvPicPr>
          <p:cNvPr id="837" name="Google Shape;837;g35f9fd4ef39_0_0"/>
          <p:cNvPicPr preferRelativeResize="0"/>
          <p:nvPr/>
        </p:nvPicPr>
        <p:blipFill>
          <a:blip r:embed="rId3">
            <a:alphaModFix/>
          </a:blip>
          <a:srcRect b="78939"/>
          <a:stretch/>
        </p:blipFill>
        <p:spPr>
          <a:xfrm>
            <a:off x="1" y="-9236"/>
            <a:ext cx="12192000" cy="1312572"/>
          </a:xfrm>
          <a:prstGeom prst="rect">
            <a:avLst/>
          </a:prstGeom>
          <a:noFill/>
          <a:ln>
            <a:noFill/>
          </a:ln>
        </p:spPr>
      </p:pic>
      <p:sp>
        <p:nvSpPr>
          <p:cNvPr id="10" name="Rectangle 9">
            <a:extLst>
              <a:ext uri="{FF2B5EF4-FFF2-40B4-BE49-F238E27FC236}">
                <a16:creationId xmlns:a16="http://schemas.microsoft.com/office/drawing/2014/main" id="{B069E04C-0C0C-D43E-E6D7-671FD9F65E18}"/>
              </a:ext>
            </a:extLst>
          </p:cNvPr>
          <p:cNvSpPr/>
          <p:nvPr/>
        </p:nvSpPr>
        <p:spPr>
          <a:xfrm>
            <a:off x="4922166" y="4065350"/>
            <a:ext cx="2480483" cy="229898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R="0" lvl="0" rtl="0">
              <a:spcAft>
                <a:spcPts val="800"/>
              </a:spcAft>
              <a:tabLst>
                <a:tab pos="228600" algn="l"/>
              </a:tabLst>
            </a:pPr>
            <a:r>
              <a:rPr lang="en-US"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Include Education in Your Constituency KPIs:</a:t>
            </a:r>
            <a:b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Make education part of your political report card. Add goals like reducing the number of out-of-school children, improving learning scores, or increasing girls' school attendance—and share progress publicly.</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BBCE6D4C-1E6C-AA11-F5B3-0AF494A8ABF6}"/>
              </a:ext>
            </a:extLst>
          </p:cNvPr>
          <p:cNvSpPr/>
          <p:nvPr/>
        </p:nvSpPr>
        <p:spPr>
          <a:xfrm>
            <a:off x="1312510" y="4065349"/>
            <a:ext cx="3188935" cy="229898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l">
              <a:buNone/>
            </a:pPr>
            <a:r>
              <a:rPr lang="en-US" b="1" i="0" dirty="0">
                <a:solidFill>
                  <a:srgbClr val="222222"/>
                </a:solidFill>
                <a:effectLst/>
                <a:latin typeface="Calibri" panose="020F0502020204030204" pitchFamily="34" charset="0"/>
                <a:cs typeface="Calibri" panose="020F0502020204030204" pitchFamily="34" charset="0"/>
              </a:rPr>
              <a:t>Strengthen Birth Registration for Better Education Planning:</a:t>
            </a:r>
            <a:endParaRPr lang="en-US" b="0" i="0" dirty="0">
              <a:solidFill>
                <a:srgbClr val="222222"/>
              </a:solidFill>
              <a:effectLst/>
              <a:latin typeface="Calibri" panose="020F0502020204030204" pitchFamily="34" charset="0"/>
              <a:cs typeface="Calibri" panose="020F0502020204030204" pitchFamily="34" charset="0"/>
            </a:endParaRPr>
          </a:p>
          <a:p>
            <a:pPr algn="l">
              <a:buNone/>
            </a:pPr>
            <a:r>
              <a:rPr lang="en-US" b="0" i="0" dirty="0">
                <a:solidFill>
                  <a:srgbClr val="222222"/>
                </a:solidFill>
                <a:effectLst/>
                <a:latin typeface="Calibri" panose="020F0502020204030204" pitchFamily="34" charset="0"/>
                <a:cs typeface="Calibri" panose="020F0502020204030204" pitchFamily="34" charset="0"/>
              </a:rPr>
              <a:t>Partner with local NADRA offices and health departments to increase birth registration coverage in your constituency. Accurate birth records enable timely school enrolment, age-appropriate grade placement, and targeted education interventions—especially for marginalized children.</a:t>
            </a:r>
          </a:p>
        </p:txBody>
      </p:sp>
      <p:sp>
        <p:nvSpPr>
          <p:cNvPr id="13" name="Rectangle 12">
            <a:extLst>
              <a:ext uri="{FF2B5EF4-FFF2-40B4-BE49-F238E27FC236}">
                <a16:creationId xmlns:a16="http://schemas.microsoft.com/office/drawing/2014/main" id="{D4042032-73E3-4286-39B9-76308B903B31}"/>
              </a:ext>
            </a:extLst>
          </p:cNvPr>
          <p:cNvSpPr/>
          <p:nvPr/>
        </p:nvSpPr>
        <p:spPr>
          <a:xfrm>
            <a:off x="7823370" y="4065349"/>
            <a:ext cx="3262022" cy="229898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l"/>
            <a:r>
              <a:rPr lang="en-US" b="1" i="0" dirty="0">
                <a:solidFill>
                  <a:srgbClr val="222222"/>
                </a:solidFill>
                <a:effectLst/>
                <a:latin typeface="Calibri" panose="020F0502020204030204" pitchFamily="34" charset="0"/>
                <a:cs typeface="Calibri" panose="020F0502020204030204" pitchFamily="34" charset="0"/>
              </a:rPr>
              <a:t>Leverage BISP and Social Protection for School Access:</a:t>
            </a:r>
            <a:br>
              <a:rPr lang="en-US" b="0" i="0" dirty="0">
                <a:solidFill>
                  <a:srgbClr val="222222"/>
                </a:solidFill>
                <a:effectLst/>
                <a:latin typeface="Calibri" panose="020F0502020204030204" pitchFamily="34" charset="0"/>
                <a:cs typeface="Calibri" panose="020F0502020204030204" pitchFamily="34" charset="0"/>
              </a:rPr>
            </a:br>
            <a:r>
              <a:rPr lang="en-US" b="0" i="0" dirty="0">
                <a:solidFill>
                  <a:srgbClr val="222222"/>
                </a:solidFill>
                <a:effectLst/>
                <a:latin typeface="Calibri" panose="020F0502020204030204" pitchFamily="34" charset="0"/>
                <a:cs typeface="Calibri" panose="020F0502020204030204" pitchFamily="34" charset="0"/>
              </a:rPr>
              <a:t>Work with federal and provincial agencies to align BISP and other social protection schemes with education goals. Ensure that eligible families in your constituency are enrolled and that stipends are linked to school attendance, especially for girls and out-of-school children in extreme poverty.</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7D2A1EAA-E8A6-2F4B-F166-B4B665F00907}"/>
              </a:ext>
            </a:extLst>
          </p:cNvPr>
          <p:cNvSpPr/>
          <p:nvPr/>
        </p:nvSpPr>
        <p:spPr>
          <a:xfrm>
            <a:off x="216831" y="1587263"/>
            <a:ext cx="2942971" cy="219416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R="0" lvl="0" rtl="0">
              <a:spcAft>
                <a:spcPts val="800"/>
              </a:spcAft>
            </a:pPr>
            <a:r>
              <a:rPr lang="en-US" b="1" kern="100" dirty="0">
                <a:effectLst/>
                <a:latin typeface="Calibri" panose="020F0502020204030204" pitchFamily="34" charset="0"/>
                <a:ea typeface="Calibri" panose="020F0502020204030204" pitchFamily="34" charset="0"/>
                <a:cs typeface="Calibri" panose="020F0502020204030204" pitchFamily="34" charset="0"/>
              </a:rPr>
              <a:t>Prioritize Learning Outcomes—Not Just Infrastructure:</a:t>
            </a:r>
            <a:br>
              <a:rPr lang="en-US" kern="100" dirty="0">
                <a:effectLst/>
                <a:latin typeface="Calibri" panose="020F0502020204030204" pitchFamily="34" charset="0"/>
                <a:ea typeface="Calibri" panose="020F0502020204030204" pitchFamily="34" charset="0"/>
                <a:cs typeface="Calibri" panose="020F0502020204030204" pitchFamily="34" charset="0"/>
              </a:rPr>
            </a:br>
            <a:r>
              <a:rPr lang="en-US" kern="100" dirty="0">
                <a:effectLst/>
                <a:latin typeface="Calibri" panose="020F0502020204030204" pitchFamily="34" charset="0"/>
                <a:ea typeface="Calibri" panose="020F0502020204030204" pitchFamily="34" charset="0"/>
                <a:cs typeface="Calibri" panose="020F0502020204030204" pitchFamily="34" charset="0"/>
              </a:rPr>
              <a:t>Link new education initiatives to actual improvements in children’s reading and math skills. Politicians can lead by championing measurable learning targets in their constituency and launching public commitments tied to local school performance.</a:t>
            </a:r>
          </a:p>
        </p:txBody>
      </p:sp>
      <p:sp>
        <p:nvSpPr>
          <p:cNvPr id="16" name="Rectangle 15">
            <a:extLst>
              <a:ext uri="{FF2B5EF4-FFF2-40B4-BE49-F238E27FC236}">
                <a16:creationId xmlns:a16="http://schemas.microsoft.com/office/drawing/2014/main" id="{DC73F6A2-2927-FBF4-D5C2-B49FFA884BAC}"/>
              </a:ext>
            </a:extLst>
          </p:cNvPr>
          <p:cNvSpPr/>
          <p:nvPr/>
        </p:nvSpPr>
        <p:spPr>
          <a:xfrm>
            <a:off x="3314700" y="1587264"/>
            <a:ext cx="2796470" cy="219416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R="0" lvl="0" rtl="0">
              <a:spcAft>
                <a:spcPts val="800"/>
              </a:spcAft>
              <a:tabLst>
                <a:tab pos="228600" algn="l"/>
              </a:tabLst>
            </a:pPr>
            <a:r>
              <a:rPr lang="en-US" b="1" kern="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Acknowledging the Middle Tier</a:t>
            </a:r>
            <a:r>
              <a:rPr lang="en-US" kern="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b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Recognize the critical role of district and tehsil education officials as frontline reform agents. Strengthen and support this middle tier with resources and decision-making authority to improve education delivery on the ground.</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0BE26776-77DA-61EC-88EC-16D01D76B9EF}"/>
              </a:ext>
            </a:extLst>
          </p:cNvPr>
          <p:cNvSpPr/>
          <p:nvPr/>
        </p:nvSpPr>
        <p:spPr>
          <a:xfrm>
            <a:off x="6266068" y="1587264"/>
            <a:ext cx="2796470" cy="219416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R="0" lvl="0" rtl="0">
              <a:spcAft>
                <a:spcPts val="800"/>
              </a:spcAft>
              <a:tabLst>
                <a:tab pos="228600" algn="l"/>
              </a:tabLst>
            </a:pPr>
            <a:r>
              <a:rPr lang="en-US" b="1" kern="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Empower the District Education System:</a:t>
            </a:r>
            <a:b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Collaborate with provincial education departments to create or enhance district-level Education Delivery Cells that regularly monitor school performance, enrolment, and learning outcomes, enabling timely interventions.</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D058D9C1-1273-8349-31C3-6E9BAACE3B82}"/>
              </a:ext>
            </a:extLst>
          </p:cNvPr>
          <p:cNvSpPr/>
          <p:nvPr/>
        </p:nvSpPr>
        <p:spPr>
          <a:xfrm>
            <a:off x="9237014" y="1574323"/>
            <a:ext cx="2796470" cy="219416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R="0" lvl="0" rtl="0">
              <a:spcAft>
                <a:spcPts val="800"/>
              </a:spcAft>
              <a:tabLst>
                <a:tab pos="228600" algn="l"/>
              </a:tabLst>
            </a:pPr>
            <a:r>
              <a:rPr lang="en-US"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Educate Voters on Manifesto Priorities</a:t>
            </a: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b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Use public forums, media, and constituency communications to raise awareness among voters about your education commitments and progress against manifesto promises. Transparency builds political capital.</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58BBCBE3-7A8A-5FF5-D979-1B3A1F56FA95}"/>
              </a:ext>
            </a:extLst>
          </p:cNvPr>
          <p:cNvPicPr>
            <a:picLocks noChangeAspect="1"/>
          </p:cNvPicPr>
          <p:nvPr/>
        </p:nvPicPr>
        <p:blipFill>
          <a:blip r:embed="rId4"/>
          <a:stretch>
            <a:fillRect/>
          </a:stretch>
        </p:blipFill>
        <p:spPr>
          <a:xfrm>
            <a:off x="2908446" y="1439656"/>
            <a:ext cx="328805" cy="295208"/>
          </a:xfrm>
          <a:prstGeom prst="rect">
            <a:avLst/>
          </a:prstGeom>
        </p:spPr>
      </p:pic>
      <p:pic>
        <p:nvPicPr>
          <p:cNvPr id="21" name="Picture 20">
            <a:extLst>
              <a:ext uri="{FF2B5EF4-FFF2-40B4-BE49-F238E27FC236}">
                <a16:creationId xmlns:a16="http://schemas.microsoft.com/office/drawing/2014/main" id="{EA6C265C-0DCB-29F6-64A8-1E3EBFEDAAAC}"/>
              </a:ext>
            </a:extLst>
          </p:cNvPr>
          <p:cNvPicPr>
            <a:picLocks noChangeAspect="1"/>
          </p:cNvPicPr>
          <p:nvPr/>
        </p:nvPicPr>
        <p:blipFill>
          <a:blip r:embed="rId4"/>
          <a:stretch>
            <a:fillRect/>
          </a:stretch>
        </p:blipFill>
        <p:spPr>
          <a:xfrm>
            <a:off x="5782365" y="1426719"/>
            <a:ext cx="328805" cy="295208"/>
          </a:xfrm>
          <a:prstGeom prst="rect">
            <a:avLst/>
          </a:prstGeom>
        </p:spPr>
      </p:pic>
      <p:pic>
        <p:nvPicPr>
          <p:cNvPr id="22" name="Picture 21">
            <a:extLst>
              <a:ext uri="{FF2B5EF4-FFF2-40B4-BE49-F238E27FC236}">
                <a16:creationId xmlns:a16="http://schemas.microsoft.com/office/drawing/2014/main" id="{AE975D97-CFC0-B14D-D75E-F653CB00454E}"/>
              </a:ext>
            </a:extLst>
          </p:cNvPr>
          <p:cNvPicPr>
            <a:picLocks noChangeAspect="1"/>
          </p:cNvPicPr>
          <p:nvPr/>
        </p:nvPicPr>
        <p:blipFill>
          <a:blip r:embed="rId4"/>
          <a:stretch>
            <a:fillRect/>
          </a:stretch>
        </p:blipFill>
        <p:spPr>
          <a:xfrm>
            <a:off x="8636718" y="1426719"/>
            <a:ext cx="328805" cy="295208"/>
          </a:xfrm>
          <a:prstGeom prst="rect">
            <a:avLst/>
          </a:prstGeom>
        </p:spPr>
      </p:pic>
      <p:pic>
        <p:nvPicPr>
          <p:cNvPr id="23" name="Picture 22">
            <a:extLst>
              <a:ext uri="{FF2B5EF4-FFF2-40B4-BE49-F238E27FC236}">
                <a16:creationId xmlns:a16="http://schemas.microsoft.com/office/drawing/2014/main" id="{E6A61F1B-D340-B7B8-787D-00CBBB7574C4}"/>
              </a:ext>
            </a:extLst>
          </p:cNvPr>
          <p:cNvPicPr>
            <a:picLocks noChangeAspect="1"/>
          </p:cNvPicPr>
          <p:nvPr/>
        </p:nvPicPr>
        <p:blipFill>
          <a:blip r:embed="rId4"/>
          <a:stretch>
            <a:fillRect/>
          </a:stretch>
        </p:blipFill>
        <p:spPr>
          <a:xfrm>
            <a:off x="11810766" y="1403316"/>
            <a:ext cx="328805" cy="295208"/>
          </a:xfrm>
          <a:prstGeom prst="rect">
            <a:avLst/>
          </a:prstGeom>
        </p:spPr>
      </p:pic>
      <p:pic>
        <p:nvPicPr>
          <p:cNvPr id="24" name="Picture 23">
            <a:extLst>
              <a:ext uri="{FF2B5EF4-FFF2-40B4-BE49-F238E27FC236}">
                <a16:creationId xmlns:a16="http://schemas.microsoft.com/office/drawing/2014/main" id="{AC5FC074-ADF5-26BA-8EA7-FEB5833EC2E4}"/>
              </a:ext>
            </a:extLst>
          </p:cNvPr>
          <p:cNvPicPr>
            <a:picLocks noChangeAspect="1"/>
          </p:cNvPicPr>
          <p:nvPr/>
        </p:nvPicPr>
        <p:blipFill>
          <a:blip r:embed="rId4"/>
          <a:stretch>
            <a:fillRect/>
          </a:stretch>
        </p:blipFill>
        <p:spPr>
          <a:xfrm>
            <a:off x="10885367" y="3966411"/>
            <a:ext cx="328805" cy="295208"/>
          </a:xfrm>
          <a:prstGeom prst="rect">
            <a:avLst/>
          </a:prstGeom>
        </p:spPr>
      </p:pic>
      <p:pic>
        <p:nvPicPr>
          <p:cNvPr id="25" name="Picture 24">
            <a:extLst>
              <a:ext uri="{FF2B5EF4-FFF2-40B4-BE49-F238E27FC236}">
                <a16:creationId xmlns:a16="http://schemas.microsoft.com/office/drawing/2014/main" id="{14F0C745-3C62-9490-24D5-75781C5F2199}"/>
              </a:ext>
            </a:extLst>
          </p:cNvPr>
          <p:cNvPicPr>
            <a:picLocks noChangeAspect="1"/>
          </p:cNvPicPr>
          <p:nvPr/>
        </p:nvPicPr>
        <p:blipFill>
          <a:blip r:embed="rId4"/>
          <a:stretch>
            <a:fillRect/>
          </a:stretch>
        </p:blipFill>
        <p:spPr>
          <a:xfrm>
            <a:off x="7148418" y="3966411"/>
            <a:ext cx="328805" cy="295208"/>
          </a:xfrm>
          <a:prstGeom prst="rect">
            <a:avLst/>
          </a:prstGeom>
        </p:spPr>
      </p:pic>
      <p:pic>
        <p:nvPicPr>
          <p:cNvPr id="26" name="Picture 25">
            <a:extLst>
              <a:ext uri="{FF2B5EF4-FFF2-40B4-BE49-F238E27FC236}">
                <a16:creationId xmlns:a16="http://schemas.microsoft.com/office/drawing/2014/main" id="{3BA46369-5175-35B5-0FEC-B5B7A294D837}"/>
              </a:ext>
            </a:extLst>
          </p:cNvPr>
          <p:cNvPicPr>
            <a:picLocks noChangeAspect="1"/>
          </p:cNvPicPr>
          <p:nvPr/>
        </p:nvPicPr>
        <p:blipFill>
          <a:blip r:embed="rId4"/>
          <a:stretch>
            <a:fillRect/>
          </a:stretch>
        </p:blipFill>
        <p:spPr>
          <a:xfrm>
            <a:off x="4317481" y="3917745"/>
            <a:ext cx="328805" cy="295208"/>
          </a:xfrm>
          <a:prstGeom prst="rect">
            <a:avLst/>
          </a:prstGeom>
        </p:spPr>
      </p:pic>
      <p:sp>
        <p:nvSpPr>
          <p:cNvPr id="2" name="Slide Number Placeholder 1">
            <a:extLst>
              <a:ext uri="{FF2B5EF4-FFF2-40B4-BE49-F238E27FC236}">
                <a16:creationId xmlns:a16="http://schemas.microsoft.com/office/drawing/2014/main" id="{D4627EA0-8470-EAF9-C375-49A55789FD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g35f9fd4ef39_0_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844" name="Google Shape;844;g35f9fd4ef39_0_7"/>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845" name="Google Shape;845;g35f9fd4ef39_0_7"/>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 name="Slide Number Placeholder 1">
            <a:extLst>
              <a:ext uri="{FF2B5EF4-FFF2-40B4-BE49-F238E27FC236}">
                <a16:creationId xmlns:a16="http://schemas.microsoft.com/office/drawing/2014/main" id="{25BF309F-C8BA-D813-7490-FF65970EAEA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35f9fd4ef39_0_1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852" name="Google Shape;852;g35f9fd4ef39_0_13"/>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853" name="Google Shape;853;g35f9fd4ef39_0_13"/>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 name="Slide Number Placeholder 1">
            <a:extLst>
              <a:ext uri="{FF2B5EF4-FFF2-40B4-BE49-F238E27FC236}">
                <a16:creationId xmlns:a16="http://schemas.microsoft.com/office/drawing/2014/main" id="{E3310D88-B14F-6C34-B4C9-F37A2732B0B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35602d37f54_0_18"/>
          <p:cNvSpPr txBox="1">
            <a:spLocks noGrp="1"/>
          </p:cNvSpPr>
          <p:nvPr>
            <p:ph type="title"/>
          </p:nvPr>
        </p:nvSpPr>
        <p:spPr>
          <a:xfrm>
            <a:off x="1384610" y="164403"/>
            <a:ext cx="10515600" cy="10064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5400" b="1" dirty="0">
                <a:solidFill>
                  <a:schemeClr val="accent2"/>
                </a:solidFill>
              </a:rPr>
              <a:t>Introduction and Objectives</a:t>
            </a:r>
            <a:endParaRPr sz="5400" b="1" dirty="0">
              <a:solidFill>
                <a:schemeClr val="accent2"/>
              </a:solidFill>
            </a:endParaRPr>
          </a:p>
        </p:txBody>
      </p:sp>
      <p:sp>
        <p:nvSpPr>
          <p:cNvPr id="252" name="Google Shape;252;g35602d37f54_0_18"/>
          <p:cNvSpPr txBox="1">
            <a:spLocks noGrp="1"/>
          </p:cNvSpPr>
          <p:nvPr>
            <p:ph type="body" idx="1"/>
          </p:nvPr>
        </p:nvSpPr>
        <p:spPr>
          <a:xfrm>
            <a:off x="291790" y="1048214"/>
            <a:ext cx="4435485" cy="5645383"/>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400" b="1" dirty="0">
                <a:latin typeface="Arial"/>
                <a:ea typeface="Arial"/>
                <a:cs typeface="Arial"/>
                <a:sym typeface="Arial"/>
              </a:rPr>
              <a:t>About the Study: ASER survey across Political Constituencies</a:t>
            </a:r>
            <a:endParaRPr sz="2400" b="1" dirty="0">
              <a:latin typeface="Arial"/>
              <a:ea typeface="Arial"/>
              <a:cs typeface="Arial"/>
              <a:sym typeface="Arial"/>
            </a:endParaRPr>
          </a:p>
          <a:p>
            <a:pPr marL="457200" lvl="0" indent="-298450" algn="l" rtl="0">
              <a:lnSpc>
                <a:spcPct val="115000"/>
              </a:lnSpc>
              <a:spcBef>
                <a:spcPts val="1200"/>
              </a:spcBef>
              <a:spcAft>
                <a:spcPts val="0"/>
              </a:spcAft>
              <a:buSzPts val="1100"/>
              <a:buChar char="●"/>
            </a:pPr>
            <a:r>
              <a:rPr lang="en-US" sz="2400" b="1" dirty="0">
                <a:latin typeface="Arial"/>
                <a:ea typeface="Arial"/>
                <a:cs typeface="Arial"/>
                <a:sym typeface="Arial"/>
              </a:rPr>
              <a:t>Launched in 2024</a:t>
            </a:r>
            <a:r>
              <a:rPr lang="en-US" sz="2400" dirty="0">
                <a:latin typeface="Arial"/>
                <a:ea typeface="Arial"/>
                <a:cs typeface="Arial"/>
                <a:sym typeface="Arial"/>
              </a:rPr>
              <a:t> across 8 diverse constituencies from 5 major political parties.</a:t>
            </a:r>
            <a:br>
              <a:rPr lang="en-US" sz="2400" dirty="0">
                <a:latin typeface="Arial"/>
                <a:ea typeface="Arial"/>
                <a:cs typeface="Arial"/>
                <a:sym typeface="Arial"/>
              </a:rPr>
            </a:br>
            <a:endParaRPr sz="2400" dirty="0">
              <a:latin typeface="Arial"/>
              <a:ea typeface="Arial"/>
              <a:cs typeface="Arial"/>
              <a:sym typeface="Arial"/>
            </a:endParaRPr>
          </a:p>
          <a:p>
            <a:pPr marL="457200" lvl="0" indent="-298450" algn="l" rtl="0">
              <a:lnSpc>
                <a:spcPct val="115000"/>
              </a:lnSpc>
              <a:spcBef>
                <a:spcPts val="0"/>
              </a:spcBef>
              <a:spcAft>
                <a:spcPts val="0"/>
              </a:spcAft>
              <a:buSzPts val="1100"/>
              <a:buChar char="●"/>
            </a:pPr>
            <a:r>
              <a:rPr lang="en-US" sz="2400" dirty="0">
                <a:latin typeface="Arial"/>
                <a:ea typeface="Arial"/>
                <a:cs typeface="Arial"/>
                <a:sym typeface="Arial"/>
              </a:rPr>
              <a:t>Anchored in </a:t>
            </a:r>
            <a:r>
              <a:rPr lang="en-US" sz="2400" b="1" dirty="0">
                <a:latin typeface="Arial"/>
                <a:ea typeface="Arial"/>
                <a:cs typeface="Arial"/>
                <a:sym typeface="Arial"/>
              </a:rPr>
              <a:t>Article 25-A</a:t>
            </a:r>
            <a:r>
              <a:rPr lang="en-US" sz="2400" dirty="0">
                <a:latin typeface="Arial"/>
                <a:ea typeface="Arial"/>
                <a:cs typeface="Arial"/>
                <a:sym typeface="Arial"/>
              </a:rPr>
              <a:t> (Right to Education) and </a:t>
            </a:r>
            <a:r>
              <a:rPr lang="en-US" sz="2400" b="1" dirty="0">
                <a:latin typeface="Arial"/>
                <a:ea typeface="Arial"/>
                <a:cs typeface="Arial"/>
                <a:sym typeface="Arial"/>
              </a:rPr>
              <a:t>SDG 4</a:t>
            </a:r>
            <a:r>
              <a:rPr lang="en-US" sz="2400" dirty="0">
                <a:latin typeface="Arial"/>
                <a:ea typeface="Arial"/>
                <a:cs typeface="Arial"/>
                <a:sym typeface="Arial"/>
              </a:rPr>
              <a:t> (Quality Education).</a:t>
            </a:r>
            <a:endParaRPr sz="2400" dirty="0">
              <a:latin typeface="Arial"/>
              <a:ea typeface="Arial"/>
              <a:cs typeface="Arial"/>
              <a:sym typeface="Arial"/>
            </a:endParaRPr>
          </a:p>
          <a:p>
            <a:pPr marL="0" lvl="0" indent="0" algn="l" rtl="0">
              <a:lnSpc>
                <a:spcPct val="90000"/>
              </a:lnSpc>
              <a:spcBef>
                <a:spcPts val="1000"/>
              </a:spcBef>
              <a:spcAft>
                <a:spcPts val="0"/>
              </a:spcAft>
              <a:buSzPts val="1800"/>
              <a:buNone/>
            </a:pPr>
            <a:endParaRPr sz="2400" dirty="0">
              <a:latin typeface="Times New Roman"/>
              <a:ea typeface="Times New Roman"/>
              <a:cs typeface="Times New Roman"/>
              <a:sym typeface="Times New Roman"/>
            </a:endParaRPr>
          </a:p>
        </p:txBody>
      </p:sp>
      <p:sp>
        <p:nvSpPr>
          <p:cNvPr id="253" name="Google Shape;253;g35602d37f54_0_18"/>
          <p:cNvSpPr txBox="1"/>
          <p:nvPr/>
        </p:nvSpPr>
        <p:spPr>
          <a:xfrm>
            <a:off x="5104680" y="1170878"/>
            <a:ext cx="6103188" cy="4678845"/>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1800" b="1" i="0" u="none" strike="noStrike" cap="none" dirty="0">
                <a:solidFill>
                  <a:srgbClr val="000000"/>
                </a:solidFill>
                <a:latin typeface="Arial"/>
                <a:ea typeface="Arial"/>
                <a:cs typeface="Arial"/>
                <a:sym typeface="Arial"/>
              </a:rPr>
              <a:t>Longitudinal Study Design (2024–2028)</a:t>
            </a:r>
            <a:endParaRPr b="1" dirty="0"/>
          </a:p>
          <a:p>
            <a:pPr marL="457200" marR="0" lvl="0" indent="-298450" algn="l" rtl="0">
              <a:lnSpc>
                <a:spcPct val="115000"/>
              </a:lnSpc>
              <a:spcBef>
                <a:spcPts val="1200"/>
              </a:spcBef>
              <a:spcAft>
                <a:spcPts val="0"/>
              </a:spcAft>
              <a:buClr>
                <a:srgbClr val="000000"/>
              </a:buClr>
              <a:buSzPts val="1100"/>
              <a:buFont typeface="Arial"/>
              <a:buChar char="●"/>
            </a:pPr>
            <a:r>
              <a:rPr lang="en-US" sz="1800" b="1" i="0" u="none" strike="noStrike" cap="none" dirty="0">
                <a:solidFill>
                  <a:srgbClr val="000000"/>
                </a:solidFill>
                <a:latin typeface="Arial"/>
                <a:ea typeface="Arial"/>
                <a:cs typeface="Arial"/>
                <a:sym typeface="Arial"/>
              </a:rPr>
              <a:t>Baseline (2024), Midline (2026), Endline (2028)</a:t>
            </a:r>
            <a:br>
              <a:rPr lang="en-US" sz="1800" b="1" i="0" u="none" strike="noStrike" cap="none" dirty="0">
                <a:solidFill>
                  <a:srgbClr val="000000"/>
                </a:solidFill>
                <a:latin typeface="Arial"/>
                <a:ea typeface="Arial"/>
                <a:cs typeface="Arial"/>
                <a:sym typeface="Arial"/>
              </a:rPr>
            </a:br>
            <a:endParaRPr sz="1800" b="1" i="0" u="none" strike="noStrike" cap="none" dirty="0">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en-US" sz="1800" b="0" i="0" u="none" strike="noStrike" cap="none" dirty="0">
                <a:solidFill>
                  <a:srgbClr val="000000"/>
                </a:solidFill>
                <a:latin typeface="Arial"/>
                <a:ea typeface="Arial"/>
                <a:cs typeface="Arial"/>
                <a:sym typeface="Arial"/>
              </a:rPr>
              <a:t>Combines quantitative and qualitative tools to track and inform:</a:t>
            </a:r>
            <a:br>
              <a:rPr lang="en-US" sz="1800" b="0" i="0" u="none" strike="noStrike" cap="none" dirty="0">
                <a:solidFill>
                  <a:srgbClr val="000000"/>
                </a:solidFill>
                <a:latin typeface="Arial"/>
                <a:ea typeface="Arial"/>
                <a:cs typeface="Arial"/>
                <a:sym typeface="Arial"/>
              </a:rPr>
            </a:br>
            <a:endParaRPr sz="1800" b="0" i="0" u="none" strike="noStrike" cap="none" dirty="0">
              <a:solidFill>
                <a:srgbClr val="000000"/>
              </a:solidFill>
              <a:latin typeface="Arial"/>
              <a:ea typeface="Arial"/>
              <a:cs typeface="Arial"/>
              <a:sym typeface="Arial"/>
            </a:endParaRPr>
          </a:p>
          <a:p>
            <a:pPr marL="914400" marR="0" lvl="1" indent="-298450" algn="l" rtl="0">
              <a:lnSpc>
                <a:spcPct val="115000"/>
              </a:lnSpc>
              <a:spcBef>
                <a:spcPts val="0"/>
              </a:spcBef>
              <a:spcAft>
                <a:spcPts val="0"/>
              </a:spcAft>
              <a:buClr>
                <a:srgbClr val="000000"/>
              </a:buClr>
              <a:buSzPts val="1100"/>
              <a:buFont typeface="Arial"/>
              <a:buChar char="○"/>
            </a:pPr>
            <a:r>
              <a:rPr lang="en-US" sz="1800" b="1" i="0" u="none" strike="noStrike" cap="none" dirty="0">
                <a:solidFill>
                  <a:srgbClr val="000000"/>
                </a:solidFill>
                <a:latin typeface="Arial"/>
                <a:ea typeface="Arial"/>
                <a:cs typeface="Arial"/>
                <a:sym typeface="Arial"/>
              </a:rPr>
              <a:t>Foundational learning, access &amp; equity</a:t>
            </a:r>
            <a:br>
              <a:rPr lang="en-US" sz="1800" b="1" i="0" u="none" strike="noStrike" cap="none" dirty="0">
                <a:solidFill>
                  <a:srgbClr val="000000"/>
                </a:solidFill>
                <a:latin typeface="Arial"/>
                <a:ea typeface="Arial"/>
                <a:cs typeface="Arial"/>
                <a:sym typeface="Arial"/>
              </a:rPr>
            </a:br>
            <a:endParaRPr sz="1800" b="1" i="0" u="none" strike="noStrike" cap="none" dirty="0">
              <a:solidFill>
                <a:srgbClr val="000000"/>
              </a:solidFill>
              <a:latin typeface="Arial"/>
              <a:ea typeface="Arial"/>
              <a:cs typeface="Arial"/>
              <a:sym typeface="Arial"/>
            </a:endParaRPr>
          </a:p>
          <a:p>
            <a:pPr marL="914400" marR="0" lvl="1" indent="-298450" algn="l" rtl="0">
              <a:lnSpc>
                <a:spcPct val="115000"/>
              </a:lnSpc>
              <a:spcBef>
                <a:spcPts val="0"/>
              </a:spcBef>
              <a:spcAft>
                <a:spcPts val="0"/>
              </a:spcAft>
              <a:buClr>
                <a:srgbClr val="000000"/>
              </a:buClr>
              <a:buSzPts val="1100"/>
              <a:buFont typeface="Arial"/>
              <a:buChar char="○"/>
            </a:pPr>
            <a:r>
              <a:rPr lang="en-US" sz="1800" b="1" i="0" u="none" strike="noStrike" cap="none" dirty="0">
                <a:solidFill>
                  <a:srgbClr val="000000"/>
                </a:solidFill>
                <a:latin typeface="Arial"/>
                <a:ea typeface="Arial"/>
                <a:cs typeface="Arial"/>
                <a:sym typeface="Arial"/>
              </a:rPr>
              <a:t>Delivery on campaign promises</a:t>
            </a:r>
            <a:br>
              <a:rPr lang="en-US" sz="1800" b="1" i="0" u="none" strike="noStrike" cap="none" dirty="0">
                <a:solidFill>
                  <a:srgbClr val="000000"/>
                </a:solidFill>
                <a:latin typeface="Arial"/>
                <a:ea typeface="Arial"/>
                <a:cs typeface="Arial"/>
                <a:sym typeface="Arial"/>
              </a:rPr>
            </a:br>
            <a:endParaRPr sz="1800" b="1" i="0" u="none" strike="noStrike" cap="none" dirty="0">
              <a:solidFill>
                <a:srgbClr val="000000"/>
              </a:solidFill>
              <a:latin typeface="Arial"/>
              <a:ea typeface="Arial"/>
              <a:cs typeface="Arial"/>
              <a:sym typeface="Arial"/>
            </a:endParaRPr>
          </a:p>
          <a:p>
            <a:pPr marL="914400" marR="0" lvl="1" indent="-298450" algn="l" rtl="0">
              <a:lnSpc>
                <a:spcPct val="115000"/>
              </a:lnSpc>
              <a:spcBef>
                <a:spcPts val="0"/>
              </a:spcBef>
              <a:spcAft>
                <a:spcPts val="0"/>
              </a:spcAft>
              <a:buClr>
                <a:srgbClr val="000000"/>
              </a:buClr>
              <a:buSzPts val="1100"/>
              <a:buFont typeface="Arial"/>
              <a:buChar char="○"/>
            </a:pPr>
            <a:r>
              <a:rPr lang="en-US" sz="1800" b="1" i="0" u="none" strike="noStrike" cap="none" dirty="0">
                <a:solidFill>
                  <a:srgbClr val="000000"/>
                </a:solidFill>
                <a:latin typeface="Arial"/>
                <a:ea typeface="Arial"/>
                <a:cs typeface="Arial"/>
                <a:sym typeface="Arial"/>
              </a:rPr>
              <a:t>Education governance and political economy</a:t>
            </a:r>
            <a:br>
              <a:rPr lang="en-US" sz="1800" b="1" i="0" u="none" strike="noStrike" cap="none" dirty="0">
                <a:solidFill>
                  <a:srgbClr val="000000"/>
                </a:solidFill>
                <a:latin typeface="Arial"/>
                <a:ea typeface="Arial"/>
                <a:cs typeface="Arial"/>
                <a:sym typeface="Arial"/>
              </a:rPr>
            </a:br>
            <a:endParaRPr sz="1800" b="1" i="0" u="none" strike="noStrike" cap="none" dirty="0">
              <a:solidFill>
                <a:srgbClr val="000000"/>
              </a:solidFill>
              <a:latin typeface="Arial"/>
              <a:ea typeface="Arial"/>
              <a:cs typeface="Arial"/>
              <a:sym typeface="Arial"/>
            </a:endParaRPr>
          </a:p>
          <a:p>
            <a:pPr marL="914400" marR="0" lvl="1" indent="-298450" algn="l" rtl="0">
              <a:lnSpc>
                <a:spcPct val="115000"/>
              </a:lnSpc>
              <a:spcBef>
                <a:spcPts val="0"/>
              </a:spcBef>
              <a:spcAft>
                <a:spcPts val="0"/>
              </a:spcAft>
              <a:buClr>
                <a:srgbClr val="000000"/>
              </a:buClr>
              <a:buSzPts val="1100"/>
              <a:buFont typeface="Arial"/>
              <a:buChar char="○"/>
            </a:pPr>
            <a:r>
              <a:rPr lang="en-US" sz="1800" b="1" i="0" u="none" strike="noStrike" cap="none" dirty="0">
                <a:solidFill>
                  <a:srgbClr val="000000"/>
                </a:solidFill>
                <a:latin typeface="Arial"/>
                <a:ea typeface="Arial"/>
                <a:cs typeface="Arial"/>
                <a:sym typeface="Arial"/>
              </a:rPr>
              <a:t>Policy needs to reduce out-of-school children (OOSC) and improve learning outcomes</a:t>
            </a:r>
            <a:endParaRPr sz="1400" b="0" i="0" u="none" strike="noStrike" cap="none" dirty="0">
              <a:solidFill>
                <a:srgbClr val="000000"/>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FE8CF375-ECB3-9B07-5792-593371C21F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Shape 857"/>
        <p:cNvGrpSpPr/>
        <p:nvPr/>
      </p:nvGrpSpPr>
      <p:grpSpPr>
        <a:xfrm>
          <a:off x="0" y="0"/>
          <a:ext cx="0" cy="0"/>
          <a:chOff x="0" y="0"/>
          <a:chExt cx="0" cy="0"/>
        </a:xfrm>
      </p:grpSpPr>
      <p:pic>
        <p:nvPicPr>
          <p:cNvPr id="858" name="Google Shape;858;p21"/>
          <p:cNvPicPr preferRelativeResize="0"/>
          <p:nvPr/>
        </p:nvPicPr>
        <p:blipFill rotWithShape="1">
          <a:blip r:embed="rId3">
            <a:alphaModFix/>
          </a:blip>
          <a:srcRect b="13805"/>
          <a:stretch/>
        </p:blipFill>
        <p:spPr>
          <a:xfrm>
            <a:off x="-64655" y="3542146"/>
            <a:ext cx="5770417" cy="3315854"/>
          </a:xfrm>
          <a:prstGeom prst="rect">
            <a:avLst/>
          </a:prstGeom>
          <a:noFill/>
          <a:ln>
            <a:noFill/>
          </a:ln>
        </p:spPr>
      </p:pic>
      <p:pic>
        <p:nvPicPr>
          <p:cNvPr id="859" name="Google Shape;859;p21"/>
          <p:cNvPicPr preferRelativeResize="0"/>
          <p:nvPr/>
        </p:nvPicPr>
        <p:blipFill rotWithShape="1">
          <a:blip r:embed="rId4">
            <a:alphaModFix/>
          </a:blip>
          <a:srcRect/>
          <a:stretch/>
        </p:blipFill>
        <p:spPr>
          <a:xfrm>
            <a:off x="22358" y="779705"/>
            <a:ext cx="6073642" cy="3295274"/>
          </a:xfrm>
          <a:prstGeom prst="rect">
            <a:avLst/>
          </a:prstGeom>
          <a:noFill/>
          <a:ln>
            <a:noFill/>
          </a:ln>
        </p:spPr>
      </p:pic>
      <p:pic>
        <p:nvPicPr>
          <p:cNvPr id="860" name="Google Shape;860;p21"/>
          <p:cNvPicPr preferRelativeResize="0"/>
          <p:nvPr/>
        </p:nvPicPr>
        <p:blipFill rotWithShape="1">
          <a:blip r:embed="rId5">
            <a:alphaModFix/>
          </a:blip>
          <a:srcRect/>
          <a:stretch/>
        </p:blipFill>
        <p:spPr>
          <a:xfrm>
            <a:off x="5576758" y="3845316"/>
            <a:ext cx="6604004" cy="2975929"/>
          </a:xfrm>
          <a:prstGeom prst="rect">
            <a:avLst/>
          </a:prstGeom>
          <a:noFill/>
          <a:ln>
            <a:noFill/>
          </a:ln>
        </p:spPr>
      </p:pic>
      <p:sp>
        <p:nvSpPr>
          <p:cNvPr id="861" name="Google Shape;861;p21"/>
          <p:cNvSpPr txBox="1">
            <a:spLocks noGrp="1"/>
          </p:cNvSpPr>
          <p:nvPr>
            <p:ph type="body" idx="1"/>
          </p:nvPr>
        </p:nvSpPr>
        <p:spPr>
          <a:xfrm>
            <a:off x="3398980" y="166255"/>
            <a:ext cx="5227783" cy="62962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04A23"/>
              </a:buClr>
              <a:buSzPts val="3600"/>
              <a:buNone/>
            </a:pPr>
            <a:r>
              <a:rPr lang="en-US" sz="3600" b="1">
                <a:solidFill>
                  <a:srgbClr val="F04A23"/>
                </a:solidFill>
              </a:rPr>
              <a:t>Thank You</a:t>
            </a:r>
            <a:endParaRPr/>
          </a:p>
        </p:txBody>
      </p:sp>
      <p:pic>
        <p:nvPicPr>
          <p:cNvPr id="862" name="Google Shape;862;p21"/>
          <p:cNvPicPr preferRelativeResize="0"/>
          <p:nvPr/>
        </p:nvPicPr>
        <p:blipFill rotWithShape="1">
          <a:blip r:embed="rId6">
            <a:alphaModFix/>
          </a:blip>
          <a:srcRect/>
          <a:stretch/>
        </p:blipFill>
        <p:spPr>
          <a:xfrm>
            <a:off x="6071027" y="779705"/>
            <a:ext cx="6086946" cy="3423907"/>
          </a:xfrm>
          <a:prstGeom prst="rect">
            <a:avLst/>
          </a:prstGeom>
          <a:noFill/>
          <a:ln>
            <a:noFill/>
          </a:ln>
        </p:spPr>
      </p:pic>
      <p:pic>
        <p:nvPicPr>
          <p:cNvPr id="863" name="Google Shape;863;p21"/>
          <p:cNvPicPr preferRelativeResize="0"/>
          <p:nvPr/>
        </p:nvPicPr>
        <p:blipFill rotWithShape="1">
          <a:blip r:embed="rId7">
            <a:alphaModFix/>
          </a:blip>
          <a:srcRect/>
          <a:stretch/>
        </p:blipFill>
        <p:spPr>
          <a:xfrm>
            <a:off x="4834940" y="2632364"/>
            <a:ext cx="2184698" cy="2184698"/>
          </a:xfrm>
          <a:prstGeom prst="rect">
            <a:avLst/>
          </a:prstGeom>
          <a:noFill/>
          <a:ln>
            <a:noFill/>
          </a:ln>
        </p:spPr>
      </p:pic>
      <p:sp>
        <p:nvSpPr>
          <p:cNvPr id="2" name="Slide Number Placeholder 1">
            <a:extLst>
              <a:ext uri="{FF2B5EF4-FFF2-40B4-BE49-F238E27FC236}">
                <a16:creationId xmlns:a16="http://schemas.microsoft.com/office/drawing/2014/main" id="{8078CBEB-6CFD-9A22-29D1-2D316BBA6F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40</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5602d37f54_0_30"/>
          <p:cNvSpPr txBox="1">
            <a:spLocks noGrp="1"/>
          </p:cNvSpPr>
          <p:nvPr>
            <p:ph type="title"/>
          </p:nvPr>
        </p:nvSpPr>
        <p:spPr>
          <a:xfrm>
            <a:off x="1337094" y="226548"/>
            <a:ext cx="10230930" cy="11623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600" b="1" dirty="0">
                <a:solidFill>
                  <a:schemeClr val="accent2"/>
                </a:solidFill>
              </a:rPr>
              <a:t>Consultations with Stakeholders and Academics</a:t>
            </a:r>
            <a:endParaRPr sz="3600" b="1" dirty="0">
              <a:solidFill>
                <a:schemeClr val="accent2"/>
              </a:solidFill>
            </a:endParaRPr>
          </a:p>
        </p:txBody>
      </p:sp>
      <p:sp>
        <p:nvSpPr>
          <p:cNvPr id="260" name="Google Shape;260;g35602d37f54_0_30"/>
          <p:cNvSpPr txBox="1">
            <a:spLocks noGrp="1"/>
          </p:cNvSpPr>
          <p:nvPr>
            <p:ph type="body" idx="1"/>
          </p:nvPr>
        </p:nvSpPr>
        <p:spPr>
          <a:xfrm>
            <a:off x="305979" y="1325789"/>
            <a:ext cx="5249432" cy="5253905"/>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115000"/>
              </a:lnSpc>
              <a:spcBef>
                <a:spcPts val="1200"/>
              </a:spcBef>
              <a:spcAft>
                <a:spcPts val="0"/>
              </a:spcAft>
              <a:buSzPts val="1800"/>
              <a:buNone/>
            </a:pPr>
            <a:r>
              <a:rPr lang="en-US" sz="2000" b="1" dirty="0">
                <a:latin typeface="Arial"/>
                <a:ea typeface="Arial"/>
                <a:cs typeface="Arial"/>
                <a:sym typeface="Arial"/>
              </a:rPr>
              <a:t>Stakeholder Consultations (May 2024)</a:t>
            </a:r>
            <a:endParaRPr sz="2000" b="1" dirty="0">
              <a:latin typeface="Arial"/>
              <a:ea typeface="Arial"/>
              <a:cs typeface="Arial"/>
              <a:sym typeface="Arial"/>
            </a:endParaRPr>
          </a:p>
          <a:p>
            <a:pPr marL="0" lvl="0" indent="0" algn="l" rtl="0">
              <a:lnSpc>
                <a:spcPct val="115000"/>
              </a:lnSpc>
              <a:spcBef>
                <a:spcPts val="1200"/>
              </a:spcBef>
              <a:spcAft>
                <a:spcPts val="0"/>
              </a:spcAft>
              <a:buSzPts val="1800"/>
              <a:buNone/>
            </a:pPr>
            <a:r>
              <a:rPr lang="en-US" sz="2000" b="1" dirty="0">
                <a:latin typeface="Arial"/>
                <a:ea typeface="Arial"/>
                <a:cs typeface="Arial"/>
                <a:sym typeface="Arial"/>
              </a:rPr>
              <a:t>Stakeholder Sessions: </a:t>
            </a:r>
            <a:br>
              <a:rPr lang="en-US" sz="1800" b="1" dirty="0">
                <a:latin typeface="Arial"/>
                <a:ea typeface="Arial"/>
                <a:cs typeface="Arial"/>
                <a:sym typeface="Arial"/>
              </a:rPr>
            </a:br>
            <a:r>
              <a:rPr lang="en-US" sz="1800" dirty="0">
                <a:latin typeface="Arial"/>
                <a:ea typeface="Arial"/>
                <a:cs typeface="Arial"/>
                <a:sym typeface="Arial"/>
              </a:rPr>
              <a:t> Held in </a:t>
            </a:r>
            <a:r>
              <a:rPr lang="en-US" sz="1800" b="1" dirty="0">
                <a:latin typeface="Arial"/>
                <a:ea typeface="Arial"/>
                <a:cs typeface="Arial"/>
                <a:sym typeface="Arial"/>
              </a:rPr>
              <a:t>Islamabad, Lahore &amp; Karachi</a:t>
            </a:r>
            <a:r>
              <a:rPr lang="en-US" sz="1800" dirty="0">
                <a:latin typeface="Arial"/>
                <a:ea typeface="Arial"/>
                <a:cs typeface="Arial"/>
                <a:sym typeface="Arial"/>
              </a:rPr>
              <a:t> to refine the concept note and methodology.</a:t>
            </a:r>
            <a:endParaRPr sz="1800" dirty="0">
              <a:latin typeface="Arial"/>
              <a:ea typeface="Arial"/>
              <a:cs typeface="Arial"/>
              <a:sym typeface="Arial"/>
            </a:endParaRPr>
          </a:p>
          <a:p>
            <a:pPr marL="457200" lvl="0" indent="-282733" algn="l" rtl="0">
              <a:lnSpc>
                <a:spcPct val="115000"/>
              </a:lnSpc>
              <a:spcBef>
                <a:spcPts val="1200"/>
              </a:spcBef>
              <a:spcAft>
                <a:spcPts val="0"/>
              </a:spcAft>
              <a:buSzPts val="1800"/>
              <a:buChar char="●"/>
            </a:pPr>
            <a:r>
              <a:rPr lang="en-US" sz="1800" b="1" dirty="0">
                <a:latin typeface="Arial"/>
                <a:ea typeface="Arial"/>
                <a:cs typeface="Arial"/>
                <a:sym typeface="Arial"/>
              </a:rPr>
              <a:t>Islamabad</a:t>
            </a:r>
            <a:r>
              <a:rPr lang="en-US" sz="1800" dirty="0">
                <a:latin typeface="Arial"/>
                <a:ea typeface="Arial"/>
                <a:cs typeface="Arial"/>
                <a:sym typeface="Arial"/>
              </a:rPr>
              <a:t>: Fahad Zafar (</a:t>
            </a:r>
            <a:r>
              <a:rPr lang="en-US" sz="1800" dirty="0" err="1">
                <a:latin typeface="Arial"/>
                <a:ea typeface="Arial"/>
                <a:cs typeface="Arial"/>
                <a:sym typeface="Arial"/>
              </a:rPr>
              <a:t>Tabadlab</a:t>
            </a:r>
            <a:r>
              <a:rPr lang="en-US" sz="1800" dirty="0">
                <a:latin typeface="Arial"/>
                <a:ea typeface="Arial"/>
                <a:cs typeface="Arial"/>
                <a:sym typeface="Arial"/>
              </a:rPr>
              <a:t>), </a:t>
            </a:r>
            <a:r>
              <a:rPr lang="en-US" sz="1800" dirty="0" err="1">
                <a:latin typeface="Arial"/>
                <a:ea typeface="Arial"/>
                <a:cs typeface="Arial"/>
                <a:sym typeface="Arial"/>
              </a:rPr>
              <a:t>Areebah</a:t>
            </a:r>
            <a:r>
              <a:rPr lang="en-US" sz="1800" dirty="0">
                <a:latin typeface="Arial"/>
                <a:ea typeface="Arial"/>
                <a:cs typeface="Arial"/>
                <a:sym typeface="Arial"/>
              </a:rPr>
              <a:t> Shahid (PYCA), </a:t>
            </a:r>
            <a:r>
              <a:rPr lang="en-US" sz="1800" dirty="0" err="1">
                <a:latin typeface="Arial"/>
                <a:ea typeface="Arial"/>
                <a:cs typeface="Arial"/>
                <a:sym typeface="Arial"/>
              </a:rPr>
              <a:t>Zaigham</a:t>
            </a:r>
            <a:r>
              <a:rPr lang="en-US" sz="1800" dirty="0">
                <a:latin typeface="Arial"/>
                <a:ea typeface="Arial"/>
                <a:cs typeface="Arial"/>
                <a:sym typeface="Arial"/>
              </a:rPr>
              <a:t> Naqvi (Express News), Humaira Jamil (VSO)</a:t>
            </a:r>
            <a:br>
              <a:rPr lang="en-US" sz="1800" dirty="0">
                <a:latin typeface="Arial"/>
                <a:ea typeface="Arial"/>
                <a:cs typeface="Arial"/>
                <a:sym typeface="Arial"/>
              </a:rPr>
            </a:br>
            <a:endParaRPr sz="1800" dirty="0">
              <a:latin typeface="Arial"/>
              <a:ea typeface="Arial"/>
              <a:cs typeface="Arial"/>
              <a:sym typeface="Arial"/>
            </a:endParaRPr>
          </a:p>
          <a:p>
            <a:pPr marL="457200" lvl="0" indent="-282733" algn="l" rtl="0">
              <a:lnSpc>
                <a:spcPct val="115000"/>
              </a:lnSpc>
              <a:spcBef>
                <a:spcPts val="0"/>
              </a:spcBef>
              <a:spcAft>
                <a:spcPts val="0"/>
              </a:spcAft>
              <a:buSzPts val="1800"/>
              <a:buChar char="●"/>
            </a:pPr>
            <a:r>
              <a:rPr lang="en-US" sz="1800" b="1" dirty="0">
                <a:latin typeface="Arial"/>
                <a:ea typeface="Arial"/>
                <a:cs typeface="Arial"/>
                <a:sym typeface="Arial"/>
              </a:rPr>
              <a:t>Lahore</a:t>
            </a:r>
            <a:r>
              <a:rPr lang="en-US" sz="1800" dirty="0">
                <a:latin typeface="Arial"/>
                <a:ea typeface="Arial"/>
                <a:cs typeface="Arial"/>
                <a:sym typeface="Arial"/>
              </a:rPr>
              <a:t>: </a:t>
            </a:r>
            <a:r>
              <a:rPr lang="en-US" sz="1800" dirty="0" err="1">
                <a:latin typeface="Arial"/>
                <a:ea typeface="Arial"/>
                <a:cs typeface="Arial"/>
                <a:sym typeface="Arial"/>
              </a:rPr>
              <a:t>Mudasser</a:t>
            </a:r>
            <a:r>
              <a:rPr lang="en-US" sz="1800" dirty="0">
                <a:latin typeface="Arial"/>
                <a:ea typeface="Arial"/>
                <a:cs typeface="Arial"/>
                <a:sym typeface="Arial"/>
              </a:rPr>
              <a:t> Tahir (Search for Justice), Iqbal H. Butt (</a:t>
            </a:r>
            <a:r>
              <a:rPr lang="en-US" sz="1800" dirty="0" err="1">
                <a:latin typeface="Arial"/>
                <a:ea typeface="Arial"/>
                <a:cs typeface="Arial"/>
                <a:sym typeface="Arial"/>
              </a:rPr>
              <a:t>Bargad</a:t>
            </a:r>
            <a:r>
              <a:rPr lang="en-US" sz="1800" dirty="0">
                <a:latin typeface="Arial"/>
                <a:ea typeface="Arial"/>
                <a:cs typeface="Arial"/>
                <a:sym typeface="Arial"/>
              </a:rPr>
              <a:t>), Peter Jacob &amp; </a:t>
            </a:r>
            <a:r>
              <a:rPr lang="en-US" sz="1800" dirty="0" err="1">
                <a:latin typeface="Arial"/>
                <a:ea typeface="Arial"/>
                <a:cs typeface="Arial"/>
                <a:sym typeface="Arial"/>
              </a:rPr>
              <a:t>Zarnab</a:t>
            </a:r>
            <a:r>
              <a:rPr lang="en-US" sz="1800" dirty="0">
                <a:latin typeface="Arial"/>
                <a:ea typeface="Arial"/>
                <a:cs typeface="Arial"/>
                <a:sym typeface="Arial"/>
              </a:rPr>
              <a:t> Rana (CSJ), J. </a:t>
            </a:r>
            <a:r>
              <a:rPr lang="en-US" sz="1800" dirty="0" err="1">
                <a:latin typeface="Arial"/>
                <a:ea typeface="Arial"/>
                <a:cs typeface="Arial"/>
                <a:sym typeface="Arial"/>
              </a:rPr>
              <a:t>Dilawar</a:t>
            </a:r>
            <a:r>
              <a:rPr lang="en-US" sz="1800" dirty="0">
                <a:latin typeface="Arial"/>
                <a:ea typeface="Arial"/>
                <a:cs typeface="Arial"/>
                <a:sym typeface="Arial"/>
              </a:rPr>
              <a:t> (Y-PEER), ITA team</a:t>
            </a:r>
            <a:br>
              <a:rPr lang="en-US" sz="1800" dirty="0">
                <a:latin typeface="Arial"/>
                <a:ea typeface="Arial"/>
                <a:cs typeface="Arial"/>
                <a:sym typeface="Arial"/>
              </a:rPr>
            </a:br>
            <a:endParaRPr sz="1800" dirty="0">
              <a:latin typeface="Arial"/>
              <a:ea typeface="Arial"/>
              <a:cs typeface="Arial"/>
              <a:sym typeface="Arial"/>
            </a:endParaRPr>
          </a:p>
          <a:p>
            <a:pPr marL="457200" lvl="0" indent="-282733" algn="l" rtl="0">
              <a:lnSpc>
                <a:spcPct val="115000"/>
              </a:lnSpc>
              <a:spcBef>
                <a:spcPts val="0"/>
              </a:spcBef>
              <a:spcAft>
                <a:spcPts val="0"/>
              </a:spcAft>
              <a:buSzPts val="1800"/>
              <a:buChar char="●"/>
            </a:pPr>
            <a:r>
              <a:rPr lang="en-US" sz="1800" b="1" dirty="0">
                <a:latin typeface="Arial"/>
                <a:ea typeface="Arial"/>
                <a:cs typeface="Arial"/>
                <a:sym typeface="Arial"/>
              </a:rPr>
              <a:t>Karachi</a:t>
            </a:r>
            <a:r>
              <a:rPr lang="en-US" sz="1800" dirty="0">
                <a:latin typeface="Arial"/>
                <a:ea typeface="Arial"/>
                <a:cs typeface="Arial"/>
                <a:sym typeface="Arial"/>
              </a:rPr>
              <a:t>: Naveed Sheikh (SDG Unit), Muhammad Ali (British Council), Muhammad </a:t>
            </a:r>
            <a:r>
              <a:rPr lang="en-US" sz="1800" dirty="0" err="1">
                <a:latin typeface="Arial"/>
                <a:ea typeface="Arial"/>
                <a:cs typeface="Arial"/>
                <a:sym typeface="Arial"/>
              </a:rPr>
              <a:t>Aatir</a:t>
            </a:r>
            <a:r>
              <a:rPr lang="en-US" sz="1800" dirty="0">
                <a:latin typeface="Arial"/>
                <a:ea typeface="Arial"/>
                <a:cs typeface="Arial"/>
                <a:sym typeface="Arial"/>
              </a:rPr>
              <a:t> (Habib University)</a:t>
            </a:r>
            <a:endParaRPr sz="1800" dirty="0">
              <a:latin typeface="Arial"/>
              <a:ea typeface="Arial"/>
              <a:cs typeface="Arial"/>
              <a:sym typeface="Arial"/>
            </a:endParaRPr>
          </a:p>
        </p:txBody>
      </p:sp>
      <p:sp>
        <p:nvSpPr>
          <p:cNvPr id="261" name="Google Shape;261;g35602d37f54_0_30"/>
          <p:cNvSpPr txBox="1"/>
          <p:nvPr/>
        </p:nvSpPr>
        <p:spPr>
          <a:xfrm>
            <a:off x="6096001" y="1507178"/>
            <a:ext cx="5472024" cy="4998933"/>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800" b="1" i="0" u="none" strike="noStrike" cap="none" dirty="0">
                <a:solidFill>
                  <a:srgbClr val="000000"/>
                </a:solidFill>
                <a:latin typeface="Arial"/>
                <a:ea typeface="Arial"/>
                <a:cs typeface="Arial"/>
                <a:sym typeface="Arial"/>
              </a:rPr>
              <a:t>Academic Consultations</a:t>
            </a:r>
            <a:br>
              <a:rPr lang="en-US" sz="1600" b="1" i="0" u="none" strike="noStrike" cap="none" dirty="0">
                <a:solidFill>
                  <a:srgbClr val="000000"/>
                </a:solidFill>
                <a:latin typeface="Arial"/>
                <a:ea typeface="Arial"/>
                <a:cs typeface="Arial"/>
                <a:sym typeface="Arial"/>
              </a:rPr>
            </a:br>
            <a:r>
              <a:rPr lang="en-US" sz="1600" b="0" i="0" u="none" strike="noStrike" cap="none" dirty="0">
                <a:solidFill>
                  <a:srgbClr val="000000"/>
                </a:solidFill>
                <a:latin typeface="Arial"/>
                <a:ea typeface="Arial"/>
                <a:cs typeface="Arial"/>
                <a:sym typeface="Arial"/>
              </a:rPr>
              <a:t> Helped shape the methodological framework and tools:</a:t>
            </a:r>
            <a:endParaRPr dirty="0"/>
          </a:p>
          <a:p>
            <a:pPr marL="457200" marR="0" lvl="0" indent="-282733" algn="l" rtl="0">
              <a:lnSpc>
                <a:spcPct val="115000"/>
              </a:lnSpc>
              <a:spcBef>
                <a:spcPts val="1200"/>
              </a:spcBef>
              <a:spcAft>
                <a:spcPts val="0"/>
              </a:spcAft>
              <a:buClr>
                <a:srgbClr val="000000"/>
              </a:buClr>
              <a:buSzPts val="1600"/>
              <a:buFont typeface="Arial"/>
              <a:buChar char="●"/>
            </a:pPr>
            <a:r>
              <a:rPr lang="en-US" sz="1600" b="0" i="0" u="none" strike="noStrike" cap="none" dirty="0">
                <a:solidFill>
                  <a:srgbClr val="000000"/>
                </a:solidFill>
                <a:latin typeface="Arial"/>
                <a:ea typeface="Arial"/>
                <a:cs typeface="Arial"/>
                <a:sym typeface="Arial"/>
              </a:rPr>
              <a:t>Dr. </a:t>
            </a:r>
            <a:r>
              <a:rPr lang="en-US" sz="1600" b="0" i="0" u="none" strike="noStrike" cap="none" dirty="0" err="1">
                <a:solidFill>
                  <a:srgbClr val="000000"/>
                </a:solidFill>
                <a:latin typeface="Arial"/>
                <a:ea typeface="Arial"/>
                <a:cs typeface="Arial"/>
                <a:sym typeface="Arial"/>
              </a:rPr>
              <a:t>Hadia</a:t>
            </a:r>
            <a:r>
              <a:rPr lang="en-US" sz="1600" b="0" i="0" u="none" strike="noStrike" cap="none" dirty="0">
                <a:solidFill>
                  <a:srgbClr val="000000"/>
                </a:solidFill>
                <a:latin typeface="Arial"/>
                <a:ea typeface="Arial"/>
                <a:cs typeface="Arial"/>
                <a:sym typeface="Arial"/>
              </a:rPr>
              <a:t> Majid, Dr. Faisal Bari, Dr. Tania Saeed  and Dr. </a:t>
            </a:r>
            <a:r>
              <a:rPr lang="en-US" sz="1600" b="0" i="0" u="none" strike="noStrike" cap="none" dirty="0" err="1">
                <a:solidFill>
                  <a:srgbClr val="000000"/>
                </a:solidFill>
                <a:latin typeface="Arial"/>
                <a:ea typeface="Arial"/>
                <a:cs typeface="Arial"/>
                <a:sym typeface="Arial"/>
              </a:rPr>
              <a:t>Monazza</a:t>
            </a:r>
            <a:r>
              <a:rPr lang="en-US" sz="1600" b="0" i="0" u="none" strike="noStrike" cap="none" dirty="0">
                <a:solidFill>
                  <a:srgbClr val="000000"/>
                </a:solidFill>
                <a:latin typeface="Arial"/>
                <a:ea typeface="Arial"/>
                <a:cs typeface="Arial"/>
                <a:sym typeface="Arial"/>
              </a:rPr>
              <a:t> Aslam(LUMS-DARE-RC)</a:t>
            </a:r>
            <a:br>
              <a:rPr lang="en-US" sz="1600" b="0" i="0" u="none" strike="noStrike" cap="none" dirty="0">
                <a:solidFill>
                  <a:srgbClr val="000000"/>
                </a:solidFill>
                <a:latin typeface="Arial"/>
                <a:ea typeface="Arial"/>
                <a:cs typeface="Arial"/>
                <a:sym typeface="Arial"/>
              </a:rPr>
            </a:br>
            <a:endParaRPr sz="1600" b="0" i="0" u="none" strike="noStrike" cap="none" dirty="0">
              <a:solidFill>
                <a:srgbClr val="000000"/>
              </a:solidFill>
              <a:latin typeface="Arial"/>
              <a:ea typeface="Arial"/>
              <a:cs typeface="Arial"/>
              <a:sym typeface="Arial"/>
            </a:endParaRPr>
          </a:p>
          <a:p>
            <a:pPr marL="457200" marR="0" lvl="0" indent="-282733" algn="l" rtl="0">
              <a:lnSpc>
                <a:spcPct val="115000"/>
              </a:lnSpc>
              <a:spcBef>
                <a:spcPts val="0"/>
              </a:spcBef>
              <a:spcAft>
                <a:spcPts val="0"/>
              </a:spcAft>
              <a:buClr>
                <a:srgbClr val="000000"/>
              </a:buClr>
              <a:buSzPts val="1600"/>
              <a:buFont typeface="Arial"/>
              <a:buChar char="●"/>
            </a:pPr>
            <a:r>
              <a:rPr lang="en-US" sz="1600" b="0" i="0" u="none" strike="noStrike" cap="none" dirty="0">
                <a:solidFill>
                  <a:srgbClr val="000000"/>
                </a:solidFill>
                <a:latin typeface="Arial"/>
                <a:ea typeface="Arial"/>
                <a:cs typeface="Arial"/>
                <a:sym typeface="Arial"/>
              </a:rPr>
              <a:t>Dr. Jessica Albert (LUMS/SOE), Dr. Sajid Ali (AKU-IED)</a:t>
            </a:r>
            <a:br>
              <a:rPr lang="en-US" sz="1600" b="0" i="0" u="none" strike="noStrike" cap="none" dirty="0">
                <a:solidFill>
                  <a:srgbClr val="000000"/>
                </a:solidFill>
                <a:latin typeface="Arial"/>
                <a:ea typeface="Arial"/>
                <a:cs typeface="Arial"/>
                <a:sym typeface="Arial"/>
              </a:rPr>
            </a:br>
            <a:endParaRPr sz="1400" b="0" i="0" u="none" strike="noStrike" cap="none" dirty="0">
              <a:solidFill>
                <a:srgbClr val="000000"/>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800"/>
              <a:buFont typeface="Arial"/>
              <a:buNone/>
            </a:pPr>
            <a:r>
              <a:rPr lang="en-US" sz="1800" b="1" i="0" u="none" strike="noStrike" cap="none" dirty="0">
                <a:solidFill>
                  <a:srgbClr val="000000"/>
                </a:solidFill>
                <a:latin typeface="Arial"/>
                <a:ea typeface="Arial"/>
                <a:cs typeface="Arial"/>
                <a:sym typeface="Arial"/>
              </a:rPr>
              <a:t>Political Engagement</a:t>
            </a:r>
            <a:endParaRPr dirty="0"/>
          </a:p>
          <a:p>
            <a:pPr marL="457200" marR="0" lvl="0" indent="-282733" algn="l" rtl="0">
              <a:lnSpc>
                <a:spcPct val="115000"/>
              </a:lnSpc>
              <a:spcBef>
                <a:spcPts val="1200"/>
              </a:spcBef>
              <a:spcAft>
                <a:spcPts val="0"/>
              </a:spcAft>
              <a:buClr>
                <a:srgbClr val="000000"/>
              </a:buClr>
              <a:buSzPts val="1600"/>
              <a:buFont typeface="Arial"/>
              <a:buChar char="●"/>
            </a:pPr>
            <a:r>
              <a:rPr lang="en-US" sz="1600" b="0" i="0" u="none" strike="noStrike" cap="none" dirty="0">
                <a:solidFill>
                  <a:srgbClr val="000000"/>
                </a:solidFill>
                <a:latin typeface="Arial"/>
                <a:ea typeface="Arial"/>
                <a:cs typeface="Arial"/>
                <a:sym typeface="Arial"/>
              </a:rPr>
              <a:t>Formal meetings held with elected representatives in all 8 constituencies</a:t>
            </a:r>
            <a:br>
              <a:rPr lang="en-US" sz="1600" b="0" i="0" u="none" strike="noStrike" cap="none" dirty="0">
                <a:solidFill>
                  <a:srgbClr val="000000"/>
                </a:solidFill>
                <a:latin typeface="Arial"/>
                <a:ea typeface="Arial"/>
                <a:cs typeface="Arial"/>
                <a:sym typeface="Arial"/>
              </a:rPr>
            </a:br>
            <a:endParaRPr sz="1600" b="0" i="0" u="none" strike="noStrike" cap="none" dirty="0">
              <a:solidFill>
                <a:srgbClr val="000000"/>
              </a:solidFill>
              <a:latin typeface="Arial"/>
              <a:ea typeface="Arial"/>
              <a:cs typeface="Arial"/>
              <a:sym typeface="Arial"/>
            </a:endParaRPr>
          </a:p>
          <a:p>
            <a:pPr marL="457200" marR="0" lvl="0" indent="-282733" algn="l" rtl="0">
              <a:lnSpc>
                <a:spcPct val="115000"/>
              </a:lnSpc>
              <a:spcBef>
                <a:spcPts val="0"/>
              </a:spcBef>
              <a:spcAft>
                <a:spcPts val="0"/>
              </a:spcAft>
              <a:buClr>
                <a:srgbClr val="000000"/>
              </a:buClr>
              <a:buSzPts val="1600"/>
              <a:buFont typeface="Arial"/>
              <a:buChar char="●"/>
            </a:pPr>
            <a:r>
              <a:rPr lang="en-US" sz="1600" b="0" i="0" u="none" strike="noStrike" cap="none" dirty="0">
                <a:solidFill>
                  <a:srgbClr val="000000"/>
                </a:solidFill>
                <a:latin typeface="Arial"/>
                <a:ea typeface="Arial"/>
                <a:cs typeface="Arial"/>
                <a:sym typeface="Arial"/>
              </a:rPr>
              <a:t>Permissions secured and study objectives shared for transparency and cooperation</a:t>
            </a:r>
            <a:endParaRPr dirty="0"/>
          </a:p>
          <a:p>
            <a:pPr marL="457200" marR="0" lvl="0" indent="0" algn="just" rtl="0">
              <a:lnSpc>
                <a:spcPct val="115000"/>
              </a:lnSpc>
              <a:spcBef>
                <a:spcPts val="120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1FF418E9-25D8-CD0A-FB6A-977A25105E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49A9A-5AB4-2D7A-C422-46D6AF68FF87}"/>
              </a:ext>
            </a:extLst>
          </p:cNvPr>
          <p:cNvSpPr>
            <a:spLocks noGrp="1"/>
          </p:cNvSpPr>
          <p:nvPr>
            <p:ph type="title"/>
          </p:nvPr>
        </p:nvSpPr>
        <p:spPr>
          <a:xfrm>
            <a:off x="1527749" y="149902"/>
            <a:ext cx="6821773" cy="686347"/>
          </a:xfrm>
        </p:spPr>
        <p:txBody>
          <a:bodyPr>
            <a:normAutofit/>
          </a:bodyPr>
          <a:lstStyle/>
          <a:p>
            <a:r>
              <a:rPr lang="en-US" sz="3600" b="1" dirty="0">
                <a:solidFill>
                  <a:schemeClr val="accent2"/>
                </a:solidFill>
              </a:rPr>
              <a:t>Research Methodology</a:t>
            </a:r>
          </a:p>
        </p:txBody>
      </p:sp>
      <p:sp>
        <p:nvSpPr>
          <p:cNvPr id="4" name="TextBox 3">
            <a:extLst>
              <a:ext uri="{FF2B5EF4-FFF2-40B4-BE49-F238E27FC236}">
                <a16:creationId xmlns:a16="http://schemas.microsoft.com/office/drawing/2014/main" id="{47AF8171-4F9D-B911-512F-2DAF2C668A3B}"/>
              </a:ext>
            </a:extLst>
          </p:cNvPr>
          <p:cNvSpPr txBox="1"/>
          <p:nvPr/>
        </p:nvSpPr>
        <p:spPr>
          <a:xfrm>
            <a:off x="344966" y="836249"/>
            <a:ext cx="8004556" cy="5509200"/>
          </a:xfrm>
          <a:prstGeom prst="rect">
            <a:avLst/>
          </a:prstGeom>
          <a:noFill/>
        </p:spPr>
        <p:txBody>
          <a:bodyPr wrap="square" rtlCol="0">
            <a:spAutoFit/>
          </a:bodyPr>
          <a:lstStyle/>
          <a:p>
            <a:pPr marL="285750" indent="-285750">
              <a:buFont typeface="Arial" panose="020B0604020202020204" pitchFamily="34" charset="0"/>
              <a:buChar char="•"/>
            </a:pPr>
            <a:r>
              <a:rPr lang="en-US" sz="1600" dirty="0"/>
              <a:t>Series </a:t>
            </a:r>
            <a:r>
              <a:rPr lang="en-US" sz="1600" b="1" dirty="0"/>
              <a:t>of baseline (2024), midline (2026), and endline (2028)</a:t>
            </a:r>
            <a:r>
              <a:rPr lang="en-US" sz="1600" dirty="0"/>
              <a:t> mixed methods longitudinal studies conducted within the same constituencies and the same respondents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Student Identification Numbers </a:t>
            </a:r>
            <a:r>
              <a:rPr lang="en-US" sz="1600" dirty="0"/>
              <a:t>issued to ensure the same respondents are assessed in future iterations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The sampling approach for household surveys follows a </a:t>
            </a:r>
            <a:r>
              <a:rPr lang="en-US" sz="1600" b="1" dirty="0"/>
              <a:t>multi-stage stratified random sampling </a:t>
            </a:r>
            <a:r>
              <a:rPr lang="en-US" sz="1600" dirty="0"/>
              <a:t>method, incorporating both electoral areas and households.</a:t>
            </a:r>
          </a:p>
          <a:p>
            <a:r>
              <a:rPr lang="en-US" sz="1600" b="1" dirty="0"/>
              <a:t>	</a:t>
            </a:r>
          </a:p>
          <a:p>
            <a:pPr marL="285750" indent="-285750">
              <a:buFont typeface="Wingdings" panose="05000000000000000000" pitchFamily="2" charset="2"/>
              <a:buChar char="Ø"/>
            </a:pPr>
            <a:r>
              <a:rPr lang="en-US" sz="1600" b="1" dirty="0"/>
              <a:t>Primary Sampling Units (PSUs) – Electoral Areas</a:t>
            </a:r>
          </a:p>
          <a:p>
            <a:r>
              <a:rPr lang="en-US" sz="1600" dirty="0"/>
              <a:t>20% of electoral areas are sampled using a </a:t>
            </a:r>
            <a:r>
              <a:rPr lang="en-US" sz="1600" b="1" dirty="0"/>
              <a:t>probability proportional to size (PPS) approach</a:t>
            </a:r>
            <a:r>
              <a:rPr lang="en-US" sz="1600" dirty="0"/>
              <a:t>, where the total number of registered voters determines selection probabilities.</a:t>
            </a:r>
          </a:p>
          <a:p>
            <a:pPr marL="285750" indent="-285750">
              <a:buFont typeface="Wingdings" panose="05000000000000000000" pitchFamily="2" charset="2"/>
              <a:buChar char="Ø"/>
            </a:pPr>
            <a:r>
              <a:rPr lang="en-US" sz="1600" b="1" dirty="0"/>
              <a:t>Secondary Sampling Units (SSUs) – Households</a:t>
            </a:r>
          </a:p>
          <a:p>
            <a:r>
              <a:rPr lang="en-US" sz="1600" b="1" dirty="0"/>
              <a:t>Systematic random sampling </a:t>
            </a:r>
            <a:r>
              <a:rPr lang="en-US" sz="1600" dirty="0"/>
              <a:t>is applied within each selected electoral area.</a:t>
            </a:r>
          </a:p>
          <a:p>
            <a:r>
              <a:rPr lang="en-US" sz="1600" dirty="0"/>
              <a:t> A polling station serves as the center point of the electoral area. From this center, the area is divided into 	four sections/quadrants</a:t>
            </a:r>
          </a:p>
          <a:p>
            <a:endParaRPr lang="en-US" sz="1600" dirty="0"/>
          </a:p>
          <a:p>
            <a:r>
              <a:rPr lang="en-US" sz="1600" dirty="0"/>
              <a:t>Every 5th household is selected for inclusion in the sample, continuing this process across all sections until 20% of the total households in the electoral area are covered.</a:t>
            </a:r>
          </a:p>
          <a:p>
            <a:endParaRPr lang="en-US" sz="1600" dirty="0"/>
          </a:p>
        </p:txBody>
      </p:sp>
      <p:graphicFrame>
        <p:nvGraphicFramePr>
          <p:cNvPr id="3" name="Table 2">
            <a:extLst>
              <a:ext uri="{FF2B5EF4-FFF2-40B4-BE49-F238E27FC236}">
                <a16:creationId xmlns:a16="http://schemas.microsoft.com/office/drawing/2014/main" id="{76C24D11-FDD7-C884-3D46-95227D5CF55B}"/>
              </a:ext>
            </a:extLst>
          </p:cNvPr>
          <p:cNvGraphicFramePr>
            <a:graphicFrameLocks noGrp="1"/>
          </p:cNvGraphicFramePr>
          <p:nvPr/>
        </p:nvGraphicFramePr>
        <p:xfrm>
          <a:off x="8349522" y="1522596"/>
          <a:ext cx="3752347" cy="2802578"/>
        </p:xfrm>
        <a:graphic>
          <a:graphicData uri="http://schemas.openxmlformats.org/drawingml/2006/table">
            <a:tbl>
              <a:tblPr>
                <a:effectLst>
                  <a:outerShdw blurRad="50800" dist="38100" dir="2700000" algn="tl" rotWithShape="0">
                    <a:prstClr val="black">
                      <a:alpha val="40000"/>
                    </a:prstClr>
                  </a:outerShdw>
                </a:effectLst>
                <a:tableStyleId>{52F00543-9EBE-4AE2-90B9-4A6FD998C48B}</a:tableStyleId>
              </a:tblPr>
              <a:tblGrid>
                <a:gridCol w="1064301">
                  <a:extLst>
                    <a:ext uri="{9D8B030D-6E8A-4147-A177-3AD203B41FA5}">
                      <a16:colId xmlns:a16="http://schemas.microsoft.com/office/drawing/2014/main" val="3576450927"/>
                    </a:ext>
                  </a:extLst>
                </a:gridCol>
                <a:gridCol w="689547">
                  <a:extLst>
                    <a:ext uri="{9D8B030D-6E8A-4147-A177-3AD203B41FA5}">
                      <a16:colId xmlns:a16="http://schemas.microsoft.com/office/drawing/2014/main" val="12345497"/>
                    </a:ext>
                  </a:extLst>
                </a:gridCol>
                <a:gridCol w="689549">
                  <a:extLst>
                    <a:ext uri="{9D8B030D-6E8A-4147-A177-3AD203B41FA5}">
                      <a16:colId xmlns:a16="http://schemas.microsoft.com/office/drawing/2014/main" val="2426767437"/>
                    </a:ext>
                  </a:extLst>
                </a:gridCol>
                <a:gridCol w="1308950">
                  <a:extLst>
                    <a:ext uri="{9D8B030D-6E8A-4147-A177-3AD203B41FA5}">
                      <a16:colId xmlns:a16="http://schemas.microsoft.com/office/drawing/2014/main" val="1026008658"/>
                    </a:ext>
                  </a:extLst>
                </a:gridCol>
              </a:tblGrid>
              <a:tr h="674840">
                <a:tc>
                  <a:txBody>
                    <a:bodyPr/>
                    <a:lstStyle/>
                    <a:p>
                      <a:pPr algn="ctr" fontAlgn="b"/>
                      <a:endParaRPr lang="en-US" sz="1100" b="1" u="none" strike="noStrike" dirty="0">
                        <a:solidFill>
                          <a:schemeClr val="accent2"/>
                        </a:solidFill>
                        <a:effectLst/>
                      </a:endParaRPr>
                    </a:p>
                    <a:p>
                      <a:pPr algn="ctr" fontAlgn="b"/>
                      <a:r>
                        <a:rPr lang="en-US" sz="1100" b="1" u="none" strike="noStrike" dirty="0">
                          <a:solidFill>
                            <a:schemeClr val="accent2"/>
                          </a:solidFill>
                          <a:effectLst/>
                        </a:rPr>
                        <a:t>District</a:t>
                      </a:r>
                      <a:endParaRPr lang="en-US" sz="1100" b="1" i="0" u="none" strike="noStrike" dirty="0">
                        <a:solidFill>
                          <a:schemeClr val="accent2"/>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l" fontAlgn="b"/>
                      <a:r>
                        <a:rPr lang="en-US" sz="1100" b="1" u="none" strike="noStrike" dirty="0">
                          <a:solidFill>
                            <a:schemeClr val="accent2"/>
                          </a:solidFill>
                          <a:effectLst/>
                        </a:rPr>
                        <a:t>No. of Electoral Areas</a:t>
                      </a:r>
                      <a:endParaRPr lang="en-US" sz="1100" b="1" i="0" u="none" strike="noStrike" dirty="0">
                        <a:solidFill>
                          <a:schemeClr val="accent2"/>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l" fontAlgn="b"/>
                      <a:r>
                        <a:rPr lang="en-US" sz="1100" b="1" u="none" strike="noStrike" dirty="0">
                          <a:solidFill>
                            <a:schemeClr val="accent2"/>
                          </a:solidFill>
                          <a:effectLst/>
                        </a:rPr>
                        <a:t>HHs Per EA</a:t>
                      </a:r>
                      <a:endParaRPr lang="en-US" sz="1100" b="1" i="0" u="none" strike="noStrike" dirty="0">
                        <a:solidFill>
                          <a:schemeClr val="accent2"/>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l" fontAlgn="b"/>
                      <a:r>
                        <a:rPr lang="en-US" sz="1100" b="1" u="none" strike="noStrike" dirty="0">
                          <a:solidFill>
                            <a:schemeClr val="accent2"/>
                          </a:solidFill>
                          <a:effectLst/>
                        </a:rPr>
                        <a:t>Total No. of HHs</a:t>
                      </a:r>
                      <a:endParaRPr lang="en-US" sz="1100" b="1" i="0" u="none" strike="noStrike" dirty="0">
                        <a:solidFill>
                          <a:schemeClr val="accent2"/>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1515304218"/>
                  </a:ext>
                </a:extLst>
              </a:tr>
              <a:tr h="241514">
                <a:tc>
                  <a:txBody>
                    <a:bodyPr/>
                    <a:lstStyle/>
                    <a:p>
                      <a:pPr algn="l" fontAlgn="b"/>
                      <a:r>
                        <a:rPr lang="en-US" sz="1100" b="1" u="none" strike="noStrike" dirty="0">
                          <a:effectLst/>
                        </a:rPr>
                        <a:t>BAHAWALPUR</a:t>
                      </a:r>
                      <a:endParaRPr lang="en-US" sz="11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45</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60</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2700</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1146147598"/>
                  </a:ext>
                </a:extLst>
              </a:tr>
              <a:tr h="437140">
                <a:tc>
                  <a:txBody>
                    <a:bodyPr/>
                    <a:lstStyle/>
                    <a:p>
                      <a:pPr algn="l" fontAlgn="b"/>
                      <a:r>
                        <a:rPr lang="en-US" sz="1100" b="1" u="none" strike="noStrike">
                          <a:effectLst/>
                        </a:rPr>
                        <a:t>KARACHI WEST</a:t>
                      </a:r>
                      <a:endParaRPr lang="en-US" sz="1100" b="1"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14</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224</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3136</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171783166"/>
                  </a:ext>
                </a:extLst>
              </a:tr>
              <a:tr h="241514">
                <a:tc>
                  <a:txBody>
                    <a:bodyPr/>
                    <a:lstStyle/>
                    <a:p>
                      <a:pPr algn="l" fontAlgn="b"/>
                      <a:r>
                        <a:rPr lang="en-US" sz="1100" b="1" u="none" strike="noStrike" dirty="0">
                          <a:effectLst/>
                        </a:rPr>
                        <a:t>KASUR</a:t>
                      </a:r>
                      <a:endParaRPr lang="en-US" sz="11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152</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2736</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188471356"/>
                  </a:ext>
                </a:extLst>
              </a:tr>
              <a:tr h="241514">
                <a:tc>
                  <a:txBody>
                    <a:bodyPr/>
                    <a:lstStyle/>
                    <a:p>
                      <a:pPr algn="l" fontAlgn="b"/>
                      <a:r>
                        <a:rPr lang="en-US" sz="1100" b="1" u="none" strike="noStrike">
                          <a:effectLst/>
                        </a:rPr>
                        <a:t>KECH</a:t>
                      </a:r>
                      <a:endParaRPr lang="en-US" sz="1100" b="1"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17</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42</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714</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3221922617"/>
                  </a:ext>
                </a:extLst>
              </a:tr>
              <a:tr h="241514">
                <a:tc>
                  <a:txBody>
                    <a:bodyPr/>
                    <a:lstStyle/>
                    <a:p>
                      <a:pPr algn="l" fontAlgn="b"/>
                      <a:r>
                        <a:rPr lang="en-US" sz="1100" b="1" u="none" strike="noStrike">
                          <a:effectLst/>
                        </a:rPr>
                        <a:t>LOWER DIR</a:t>
                      </a:r>
                      <a:endParaRPr lang="en-US" sz="1100" b="1"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52</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20</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1040</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544927507"/>
                  </a:ext>
                </a:extLst>
              </a:tr>
              <a:tr h="241514">
                <a:tc>
                  <a:txBody>
                    <a:bodyPr/>
                    <a:lstStyle/>
                    <a:p>
                      <a:pPr algn="l" fontAlgn="b"/>
                      <a:r>
                        <a:rPr lang="en-US" sz="1100" b="1" u="none" strike="noStrike">
                          <a:effectLst/>
                        </a:rPr>
                        <a:t>QUETTA</a:t>
                      </a:r>
                      <a:endParaRPr lang="en-US" sz="1100" b="1"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30</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52</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1560</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3559278559"/>
                  </a:ext>
                </a:extLst>
              </a:tr>
              <a:tr h="241514">
                <a:tc>
                  <a:txBody>
                    <a:bodyPr/>
                    <a:lstStyle/>
                    <a:p>
                      <a:pPr algn="l" fontAlgn="b"/>
                      <a:r>
                        <a:rPr lang="en-US" sz="1100" b="1" u="none" strike="noStrike" dirty="0">
                          <a:effectLst/>
                        </a:rPr>
                        <a:t>SWABI</a:t>
                      </a:r>
                      <a:endParaRPr lang="en-US" sz="11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14</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41</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574</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2680585693"/>
                  </a:ext>
                </a:extLst>
              </a:tr>
              <a:tr h="241514">
                <a:tc>
                  <a:txBody>
                    <a:bodyPr/>
                    <a:lstStyle/>
                    <a:p>
                      <a:pPr algn="l" fontAlgn="b"/>
                      <a:r>
                        <a:rPr lang="en-US" sz="1100" b="1" u="none" strike="noStrike" dirty="0">
                          <a:effectLst/>
                        </a:rPr>
                        <a:t>UMER KOT</a:t>
                      </a:r>
                      <a:endParaRPr lang="en-US" sz="11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16</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a:effectLst/>
                        </a:rPr>
                        <a:t>47</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tc>
                  <a:txBody>
                    <a:bodyPr/>
                    <a:lstStyle/>
                    <a:p>
                      <a:pPr algn="ctr" fontAlgn="ctr"/>
                      <a:r>
                        <a:rPr lang="en-US" sz="1100" u="none" strike="noStrike" dirty="0">
                          <a:effectLst/>
                        </a:rPr>
                        <a:t>752</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CE6"/>
                    </a:solidFill>
                  </a:tcPr>
                </a:tc>
                <a:extLst>
                  <a:ext uri="{0D108BD9-81ED-4DB2-BD59-A6C34878D82A}">
                    <a16:rowId xmlns:a16="http://schemas.microsoft.com/office/drawing/2014/main" val="3605657989"/>
                  </a:ext>
                </a:extLst>
              </a:tr>
            </a:tbl>
          </a:graphicData>
        </a:graphic>
      </p:graphicFrame>
      <p:sp>
        <p:nvSpPr>
          <p:cNvPr id="5" name="Slide Number Placeholder 4">
            <a:extLst>
              <a:ext uri="{FF2B5EF4-FFF2-40B4-BE49-F238E27FC236}">
                <a16:creationId xmlns:a16="http://schemas.microsoft.com/office/drawing/2014/main" id="{DE8881D1-F1B9-375B-BDCE-31358D44172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54193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Shape 289"/>
        <p:cNvGrpSpPr/>
        <p:nvPr/>
      </p:nvGrpSpPr>
      <p:grpSpPr>
        <a:xfrm>
          <a:off x="0" y="0"/>
          <a:ext cx="0" cy="0"/>
          <a:chOff x="0" y="0"/>
          <a:chExt cx="0" cy="0"/>
        </a:xfrm>
      </p:grpSpPr>
      <p:pic>
        <p:nvPicPr>
          <p:cNvPr id="290" name="Google Shape;290;p2"/>
          <p:cNvPicPr preferRelativeResize="0">
            <a:picLocks noGrp="1"/>
          </p:cNvPicPr>
          <p:nvPr>
            <p:ph type="body" idx="1"/>
          </p:nvPr>
        </p:nvPicPr>
        <p:blipFill rotWithShape="1">
          <a:blip r:embed="rId3">
            <a:alphaModFix/>
          </a:blip>
          <a:srcRect/>
          <a:stretch/>
        </p:blipFill>
        <p:spPr>
          <a:xfrm>
            <a:off x="0" y="-14991"/>
            <a:ext cx="12192000" cy="6858001"/>
          </a:xfrm>
          <a:prstGeom prst="rect">
            <a:avLst/>
          </a:prstGeom>
          <a:noFill/>
          <a:ln>
            <a:noFill/>
          </a:ln>
        </p:spPr>
      </p:pic>
      <p:sp>
        <p:nvSpPr>
          <p:cNvPr id="2" name="Slide Number Placeholder 1">
            <a:extLst>
              <a:ext uri="{FF2B5EF4-FFF2-40B4-BE49-F238E27FC236}">
                <a16:creationId xmlns:a16="http://schemas.microsoft.com/office/drawing/2014/main" id="{90F0AB9F-3A07-23D6-A667-6CDB7E4872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grpSp>
        <p:nvGrpSpPr>
          <p:cNvPr id="6" name="Group 5">
            <a:extLst>
              <a:ext uri="{FF2B5EF4-FFF2-40B4-BE49-F238E27FC236}">
                <a16:creationId xmlns:a16="http://schemas.microsoft.com/office/drawing/2014/main" id="{6AC3848F-1219-2311-F059-1AA64F55BE98}"/>
              </a:ext>
            </a:extLst>
          </p:cNvPr>
          <p:cNvGrpSpPr/>
          <p:nvPr/>
        </p:nvGrpSpPr>
        <p:grpSpPr>
          <a:xfrm>
            <a:off x="7959777" y="1439056"/>
            <a:ext cx="3274101" cy="4389982"/>
            <a:chOff x="7959777" y="1439056"/>
            <a:chExt cx="3274101" cy="4389982"/>
          </a:xfrm>
        </p:grpSpPr>
        <p:sp>
          <p:nvSpPr>
            <p:cNvPr id="3" name="TextBox 2">
              <a:extLst>
                <a:ext uri="{FF2B5EF4-FFF2-40B4-BE49-F238E27FC236}">
                  <a16:creationId xmlns:a16="http://schemas.microsoft.com/office/drawing/2014/main" id="{3DCF2550-A0AC-8590-280E-AD359AB4F901}"/>
                </a:ext>
              </a:extLst>
            </p:cNvPr>
            <p:cNvSpPr txBox="1"/>
            <p:nvPr/>
          </p:nvSpPr>
          <p:spPr>
            <a:xfrm>
              <a:off x="10298242" y="1439056"/>
              <a:ext cx="935636" cy="307777"/>
            </a:xfrm>
            <a:prstGeom prst="rect">
              <a:avLst/>
            </a:prstGeom>
            <a:noFill/>
          </p:spPr>
          <p:txBody>
            <a:bodyPr wrap="square" rtlCol="0">
              <a:spAutoFit/>
            </a:bodyPr>
            <a:lstStyle/>
            <a:p>
              <a:r>
                <a:rPr lang="en-US" sz="1200" b="1" dirty="0">
                  <a:solidFill>
                    <a:schemeClr val="tx1">
                      <a:lumMod val="75000"/>
                      <a:lumOff val="25000"/>
                    </a:schemeClr>
                  </a:solidFill>
                </a:rPr>
                <a:t>Taraka</a:t>
              </a:r>
              <a:r>
                <a:rPr lang="en-US" dirty="0">
                  <a:solidFill>
                    <a:schemeClr val="tx1">
                      <a:lumMod val="75000"/>
                      <a:lumOff val="25000"/>
                    </a:schemeClr>
                  </a:solidFill>
                </a:rPr>
                <a:t>i</a:t>
              </a:r>
            </a:p>
          </p:txBody>
        </p:sp>
        <p:sp>
          <p:nvSpPr>
            <p:cNvPr id="5" name="Rectangle 4">
              <a:extLst>
                <a:ext uri="{FF2B5EF4-FFF2-40B4-BE49-F238E27FC236}">
                  <a16:creationId xmlns:a16="http://schemas.microsoft.com/office/drawing/2014/main" id="{708F7FF5-37FF-1831-8680-30EE0CEAB5DC}"/>
                </a:ext>
              </a:extLst>
            </p:cNvPr>
            <p:cNvSpPr/>
            <p:nvPr/>
          </p:nvSpPr>
          <p:spPr>
            <a:xfrm>
              <a:off x="7959777" y="5463914"/>
              <a:ext cx="1813810" cy="365124"/>
            </a:xfrm>
            <a:prstGeom prst="rect">
              <a:avLst/>
            </a:prstGeom>
            <a:solidFill>
              <a:srgbClr val="EFEB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75000"/>
                      <a:lumOff val="25000"/>
                    </a:schemeClr>
                  </a:solidFill>
                </a:rPr>
                <a:t>Muhammad Tairmur Talpur</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4" name="Google Shape;266;p3">
            <a:extLst>
              <a:ext uri="{FF2B5EF4-FFF2-40B4-BE49-F238E27FC236}">
                <a16:creationId xmlns:a16="http://schemas.microsoft.com/office/drawing/2014/main" id="{538ABC85-250C-D27D-A6ED-0AF39402F785}"/>
              </a:ext>
            </a:extLst>
          </p:cNvPr>
          <p:cNvSpPr/>
          <p:nvPr/>
        </p:nvSpPr>
        <p:spPr>
          <a:xfrm>
            <a:off x="7022042" y="2860091"/>
            <a:ext cx="4932505" cy="15886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3"/>
          <p:cNvSpPr/>
          <p:nvPr/>
        </p:nvSpPr>
        <p:spPr>
          <a:xfrm>
            <a:off x="434109" y="2964876"/>
            <a:ext cx="2812074" cy="15886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7" name="Google Shape;267;p3"/>
          <p:cNvSpPr txBox="1">
            <a:spLocks noGrp="1"/>
          </p:cNvSpPr>
          <p:nvPr>
            <p:ph type="title"/>
          </p:nvPr>
        </p:nvSpPr>
        <p:spPr>
          <a:xfrm>
            <a:off x="1847273" y="134217"/>
            <a:ext cx="9229436" cy="8910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Data Collection Tools and Instruments</a:t>
            </a:r>
            <a:endParaRPr dirty="0">
              <a:solidFill>
                <a:schemeClr val="accent2"/>
              </a:solidFill>
            </a:endParaRPr>
          </a:p>
        </p:txBody>
      </p:sp>
      <p:sp>
        <p:nvSpPr>
          <p:cNvPr id="268" name="Google Shape;268;p3"/>
          <p:cNvSpPr txBox="1">
            <a:spLocks noGrp="1"/>
          </p:cNvSpPr>
          <p:nvPr>
            <p:ph type="body" idx="1"/>
          </p:nvPr>
        </p:nvSpPr>
        <p:spPr>
          <a:xfrm>
            <a:off x="554182" y="3123046"/>
            <a:ext cx="2373746" cy="1346201"/>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ct val="100000"/>
              <a:buAutoNum type="arabicPeriod"/>
            </a:pPr>
            <a:r>
              <a:rPr lang="en-US" sz="1600" dirty="0"/>
              <a:t>Parents and Community Members 	</a:t>
            </a:r>
            <a:endParaRPr sz="1600" dirty="0"/>
          </a:p>
          <a:p>
            <a:pPr marL="514350" lvl="0" indent="-514350" algn="l" rtl="0">
              <a:lnSpc>
                <a:spcPct val="90000"/>
              </a:lnSpc>
              <a:spcBef>
                <a:spcPts val="1000"/>
              </a:spcBef>
              <a:spcAft>
                <a:spcPts val="0"/>
              </a:spcAft>
              <a:buClr>
                <a:schemeClr val="dk1"/>
              </a:buClr>
              <a:buSzPct val="100000"/>
              <a:buAutoNum type="arabicPeriod"/>
            </a:pPr>
            <a:r>
              <a:rPr lang="en-US" sz="1600" dirty="0"/>
              <a:t>Middle-Tier Actors and District Officials</a:t>
            </a:r>
            <a:endParaRPr sz="1600" dirty="0"/>
          </a:p>
        </p:txBody>
      </p:sp>
      <p:grpSp>
        <p:nvGrpSpPr>
          <p:cNvPr id="269" name="Google Shape;269;p3"/>
          <p:cNvGrpSpPr/>
          <p:nvPr/>
        </p:nvGrpSpPr>
        <p:grpSpPr>
          <a:xfrm>
            <a:off x="2800926" y="1025237"/>
            <a:ext cx="5424169" cy="5424169"/>
            <a:chOff x="1448897" y="2329"/>
            <a:chExt cx="5424169" cy="5424169"/>
          </a:xfrm>
        </p:grpSpPr>
        <p:sp>
          <p:nvSpPr>
            <p:cNvPr id="270" name="Google Shape;270;p3"/>
            <p:cNvSpPr/>
            <p:nvPr/>
          </p:nvSpPr>
          <p:spPr>
            <a:xfrm>
              <a:off x="3292417" y="2329"/>
              <a:ext cx="1737128" cy="1737128"/>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3"/>
            <p:cNvSpPr txBox="1"/>
            <p:nvPr/>
          </p:nvSpPr>
          <p:spPr>
            <a:xfrm>
              <a:off x="3546814" y="256726"/>
              <a:ext cx="1228334" cy="122833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1" i="0" u="none" strike="noStrike" cap="none">
                  <a:solidFill>
                    <a:schemeClr val="lt1"/>
                  </a:solidFill>
                  <a:latin typeface="Calibri"/>
                  <a:ea typeface="Calibri"/>
                  <a:cs typeface="Calibri"/>
                  <a:sym typeface="Calibri"/>
                </a:rPr>
                <a:t>Household Surveys</a:t>
              </a:r>
              <a:endParaRPr sz="1400" b="0" i="0" u="none" strike="noStrike" cap="none">
                <a:solidFill>
                  <a:srgbClr val="000000"/>
                </a:solidFill>
                <a:latin typeface="Arial"/>
                <a:ea typeface="Arial"/>
                <a:cs typeface="Arial"/>
                <a:sym typeface="Arial"/>
              </a:endParaRPr>
            </a:p>
          </p:txBody>
        </p:sp>
        <p:sp>
          <p:nvSpPr>
            <p:cNvPr id="272" name="Google Shape;272;p3"/>
            <p:cNvSpPr/>
            <p:nvPr/>
          </p:nvSpPr>
          <p:spPr>
            <a:xfrm rot="2700000">
              <a:off x="4842963" y="1490285"/>
              <a:ext cx="461101" cy="586280"/>
            </a:xfrm>
            <a:prstGeom prst="rightArrow">
              <a:avLst>
                <a:gd name="adj1" fmla="val 60000"/>
                <a:gd name="adj2" fmla="val 50000"/>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3"/>
            <p:cNvSpPr txBox="1"/>
            <p:nvPr/>
          </p:nvSpPr>
          <p:spPr>
            <a:xfrm rot="2700000">
              <a:off x="4863221" y="1558634"/>
              <a:ext cx="322771" cy="3517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b="0" i="0" u="none" strike="noStrike" cap="none">
                <a:solidFill>
                  <a:schemeClr val="lt1"/>
                </a:solidFill>
                <a:latin typeface="Calibri"/>
                <a:ea typeface="Calibri"/>
                <a:cs typeface="Calibri"/>
                <a:sym typeface="Calibri"/>
              </a:endParaRPr>
            </a:p>
          </p:txBody>
        </p:sp>
        <p:sp>
          <p:nvSpPr>
            <p:cNvPr id="274" name="Google Shape;274;p3"/>
            <p:cNvSpPr/>
            <p:nvPr/>
          </p:nvSpPr>
          <p:spPr>
            <a:xfrm>
              <a:off x="5135938" y="1845850"/>
              <a:ext cx="1737128" cy="1737128"/>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3"/>
            <p:cNvSpPr txBox="1"/>
            <p:nvPr/>
          </p:nvSpPr>
          <p:spPr>
            <a:xfrm>
              <a:off x="5390335" y="2100247"/>
              <a:ext cx="1228334" cy="122833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1" i="0" u="none" strike="noStrike" cap="none" dirty="0">
                  <a:solidFill>
                    <a:schemeClr val="lt1"/>
                  </a:solidFill>
                  <a:latin typeface="Calibri"/>
                  <a:ea typeface="Calibri"/>
                  <a:cs typeface="Calibri"/>
                  <a:sym typeface="Calibri"/>
                </a:rPr>
                <a:t>School Surveys</a:t>
              </a:r>
              <a:endParaRPr sz="1400" b="0" i="0" u="none" strike="noStrike" cap="none" dirty="0">
                <a:solidFill>
                  <a:srgbClr val="000000"/>
                </a:solidFill>
                <a:latin typeface="Arial"/>
                <a:ea typeface="Arial"/>
                <a:cs typeface="Arial"/>
                <a:sym typeface="Arial"/>
              </a:endParaRPr>
            </a:p>
          </p:txBody>
        </p:sp>
        <p:sp>
          <p:nvSpPr>
            <p:cNvPr id="276" name="Google Shape;276;p3"/>
            <p:cNvSpPr/>
            <p:nvPr/>
          </p:nvSpPr>
          <p:spPr>
            <a:xfrm rot="8100000">
              <a:off x="4861419" y="3333806"/>
              <a:ext cx="461101" cy="586280"/>
            </a:xfrm>
            <a:prstGeom prst="rightArrow">
              <a:avLst>
                <a:gd name="adj1" fmla="val 60000"/>
                <a:gd name="adj2" fmla="val 50000"/>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3"/>
            <p:cNvSpPr txBox="1"/>
            <p:nvPr/>
          </p:nvSpPr>
          <p:spPr>
            <a:xfrm rot="-2700000">
              <a:off x="4979491" y="3402155"/>
              <a:ext cx="322771" cy="3517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b="0" i="0" u="none" strike="noStrike" cap="none">
                <a:solidFill>
                  <a:schemeClr val="lt1"/>
                </a:solidFill>
                <a:latin typeface="Calibri"/>
                <a:ea typeface="Calibri"/>
                <a:cs typeface="Calibri"/>
                <a:sym typeface="Calibri"/>
              </a:endParaRPr>
            </a:p>
          </p:txBody>
        </p:sp>
        <p:sp>
          <p:nvSpPr>
            <p:cNvPr id="278" name="Google Shape;278;p3"/>
            <p:cNvSpPr/>
            <p:nvPr/>
          </p:nvSpPr>
          <p:spPr>
            <a:xfrm>
              <a:off x="3292417" y="3689370"/>
              <a:ext cx="1737128" cy="1737128"/>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3"/>
            <p:cNvSpPr txBox="1"/>
            <p:nvPr/>
          </p:nvSpPr>
          <p:spPr>
            <a:xfrm>
              <a:off x="3546814" y="3943767"/>
              <a:ext cx="1228334" cy="122833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1" i="0" u="none" strike="noStrike" cap="none" dirty="0">
                  <a:solidFill>
                    <a:schemeClr val="lt1"/>
                  </a:solidFill>
                  <a:latin typeface="Calibri"/>
                  <a:ea typeface="Calibri"/>
                  <a:cs typeface="Calibri"/>
                  <a:sym typeface="Calibri"/>
                </a:rPr>
                <a:t>Government School Case Studies</a:t>
              </a:r>
              <a:endParaRPr sz="1400" b="0" i="0" u="none" strike="noStrike" cap="none" dirty="0">
                <a:solidFill>
                  <a:srgbClr val="000000"/>
                </a:solidFill>
                <a:latin typeface="Arial"/>
                <a:ea typeface="Arial"/>
                <a:cs typeface="Arial"/>
                <a:sym typeface="Arial"/>
              </a:endParaRPr>
            </a:p>
          </p:txBody>
        </p:sp>
        <p:sp>
          <p:nvSpPr>
            <p:cNvPr id="280" name="Google Shape;280;p3"/>
            <p:cNvSpPr/>
            <p:nvPr/>
          </p:nvSpPr>
          <p:spPr>
            <a:xfrm rot="-8100000">
              <a:off x="3017898" y="3352262"/>
              <a:ext cx="461101" cy="586280"/>
            </a:xfrm>
            <a:prstGeom prst="rightArrow">
              <a:avLst>
                <a:gd name="adj1" fmla="val 60000"/>
                <a:gd name="adj2" fmla="val 50000"/>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3"/>
            <p:cNvSpPr txBox="1"/>
            <p:nvPr/>
          </p:nvSpPr>
          <p:spPr>
            <a:xfrm rot="2700000">
              <a:off x="3135970" y="3518425"/>
              <a:ext cx="322771" cy="3517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b="0" i="0" u="none" strike="noStrike" cap="none">
                <a:solidFill>
                  <a:schemeClr val="lt1"/>
                </a:solidFill>
                <a:latin typeface="Calibri"/>
                <a:ea typeface="Calibri"/>
                <a:cs typeface="Calibri"/>
                <a:sym typeface="Calibri"/>
              </a:endParaRPr>
            </a:p>
          </p:txBody>
        </p:sp>
        <p:sp>
          <p:nvSpPr>
            <p:cNvPr id="282" name="Google Shape;282;p3"/>
            <p:cNvSpPr/>
            <p:nvPr/>
          </p:nvSpPr>
          <p:spPr>
            <a:xfrm>
              <a:off x="1448897" y="1845850"/>
              <a:ext cx="1737128" cy="1737128"/>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
            <p:cNvSpPr txBox="1"/>
            <p:nvPr/>
          </p:nvSpPr>
          <p:spPr>
            <a:xfrm>
              <a:off x="1703294" y="2100247"/>
              <a:ext cx="1228334" cy="1228334"/>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en-US" sz="1700" b="1" i="0" u="none" strike="noStrike" cap="none">
                  <a:solidFill>
                    <a:schemeClr val="lt1"/>
                  </a:solidFill>
                  <a:latin typeface="Calibri"/>
                  <a:ea typeface="Calibri"/>
                  <a:cs typeface="Calibri"/>
                  <a:sym typeface="Calibri"/>
                </a:rPr>
                <a:t>Focus Group Discussions</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595"/>
                </a:spcBef>
                <a:spcAft>
                  <a:spcPts val="0"/>
                </a:spcAft>
                <a:buClr>
                  <a:schemeClr val="lt1"/>
                </a:buClr>
                <a:buSzPts val="1700"/>
                <a:buFont typeface="Calibri"/>
                <a:buNone/>
              </a:pPr>
              <a:r>
                <a:rPr lang="en-US" sz="1700" b="1" i="0" u="none" strike="noStrike" cap="none">
                  <a:solidFill>
                    <a:schemeClr val="lt1"/>
                  </a:solidFill>
                  <a:latin typeface="Calibri"/>
                  <a:ea typeface="Calibri"/>
                  <a:cs typeface="Calibri"/>
                  <a:sym typeface="Calibri"/>
                </a:rPr>
                <a:t>(FGDs)</a:t>
              </a:r>
              <a:endParaRPr sz="1400" b="0" i="0" u="none" strike="noStrike" cap="none">
                <a:solidFill>
                  <a:srgbClr val="000000"/>
                </a:solidFill>
                <a:latin typeface="Arial"/>
                <a:ea typeface="Arial"/>
                <a:cs typeface="Arial"/>
                <a:sym typeface="Arial"/>
              </a:endParaRPr>
            </a:p>
          </p:txBody>
        </p:sp>
        <p:sp>
          <p:nvSpPr>
            <p:cNvPr id="284" name="Google Shape;284;p3"/>
            <p:cNvSpPr/>
            <p:nvPr/>
          </p:nvSpPr>
          <p:spPr>
            <a:xfrm rot="-2700000">
              <a:off x="3073334" y="1580988"/>
              <a:ext cx="461101" cy="586280"/>
            </a:xfrm>
            <a:prstGeom prst="rightArrow">
              <a:avLst>
                <a:gd name="adj1" fmla="val 60000"/>
                <a:gd name="adj2" fmla="val 50000"/>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
            <p:cNvSpPr txBox="1"/>
            <p:nvPr/>
          </p:nvSpPr>
          <p:spPr>
            <a:xfrm rot="-2700000">
              <a:off x="3093592" y="1747151"/>
              <a:ext cx="322771" cy="3517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400" b="0" i="0" u="none" strike="noStrike" cap="none">
                <a:solidFill>
                  <a:schemeClr val="lt1"/>
                </a:solidFill>
                <a:latin typeface="Calibri"/>
                <a:ea typeface="Calibri"/>
                <a:cs typeface="Calibri"/>
                <a:sym typeface="Calibri"/>
              </a:endParaRPr>
            </a:p>
          </p:txBody>
        </p:sp>
      </p:grpSp>
      <p:sp>
        <p:nvSpPr>
          <p:cNvPr id="5" name="TextBox 4">
            <a:extLst>
              <a:ext uri="{FF2B5EF4-FFF2-40B4-BE49-F238E27FC236}">
                <a16:creationId xmlns:a16="http://schemas.microsoft.com/office/drawing/2014/main" id="{6F0D952C-B021-EAAD-E449-28394699AFA7}"/>
              </a:ext>
            </a:extLst>
          </p:cNvPr>
          <p:cNvSpPr txBox="1"/>
          <p:nvPr/>
        </p:nvSpPr>
        <p:spPr>
          <a:xfrm>
            <a:off x="8241530" y="2986012"/>
            <a:ext cx="3713018" cy="1815882"/>
          </a:xfrm>
          <a:prstGeom prst="rect">
            <a:avLst/>
          </a:prstGeom>
          <a:noFill/>
        </p:spPr>
        <p:txBody>
          <a:bodyPr wrap="square" rtlCol="0">
            <a:spAutoFit/>
          </a:bodyPr>
          <a:lstStyle/>
          <a:p>
            <a:pPr marL="342900" indent="-342900">
              <a:buAutoNum type="arabicPeriod"/>
            </a:pPr>
            <a:r>
              <a:rPr lang="en-US" sz="1600" dirty="0">
                <a:latin typeface="Calibri" panose="020F0502020204030204" pitchFamily="34" charset="0"/>
                <a:cs typeface="Calibri" panose="020F0502020204030204" pitchFamily="34" charset="0"/>
              </a:rPr>
              <a:t>Assessments conducted in 3 schools per constituency as a rule (High, Middle, Primary)</a:t>
            </a:r>
          </a:p>
          <a:p>
            <a:pPr marL="342900" indent="-342900">
              <a:buAutoNum type="arabicPeriod"/>
            </a:pPr>
            <a:r>
              <a:rPr lang="en-US" sz="1600" dirty="0">
                <a:latin typeface="Calibri" panose="020F0502020204030204" pitchFamily="34" charset="0"/>
                <a:cs typeface="Calibri" panose="020F0502020204030204" pitchFamily="34" charset="0"/>
              </a:rPr>
              <a:t>Where this was not possible, other schools were included in the sample</a:t>
            </a:r>
          </a:p>
          <a:p>
            <a:pPr marL="342900" indent="-342900">
              <a:buAutoNum type="arabicPeriod"/>
            </a:pPr>
            <a:endParaRPr lang="en-US" sz="1600" dirty="0"/>
          </a:p>
          <a:p>
            <a:pPr marL="342900" indent="-342900">
              <a:buAutoNum type="arabicPeriod"/>
            </a:pPr>
            <a:endParaRPr lang="en-US" sz="1600" dirty="0"/>
          </a:p>
        </p:txBody>
      </p:sp>
      <p:sp>
        <p:nvSpPr>
          <p:cNvPr id="2" name="Slide Number Placeholder 1">
            <a:extLst>
              <a:ext uri="{FF2B5EF4-FFF2-40B4-BE49-F238E27FC236}">
                <a16:creationId xmlns:a16="http://schemas.microsoft.com/office/drawing/2014/main" id="{AFABA943-2CB0-7E7B-5372-9B515A7861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Shape 294"/>
        <p:cNvGrpSpPr/>
        <p:nvPr/>
      </p:nvGrpSpPr>
      <p:grpSpPr>
        <a:xfrm>
          <a:off x="0" y="0"/>
          <a:ext cx="0" cy="0"/>
          <a:chOff x="0" y="0"/>
          <a:chExt cx="0" cy="0"/>
        </a:xfrm>
      </p:grpSpPr>
      <p:pic>
        <p:nvPicPr>
          <p:cNvPr id="295" name="Google Shape;295;p4"/>
          <p:cNvPicPr preferRelativeResize="0"/>
          <p:nvPr/>
        </p:nvPicPr>
        <p:blipFill rotWithShape="1">
          <a:blip r:embed="rId3">
            <a:alphaModFix/>
          </a:blip>
          <a:srcRect t="15241" b="12728"/>
          <a:stretch/>
        </p:blipFill>
        <p:spPr>
          <a:xfrm>
            <a:off x="193925" y="618837"/>
            <a:ext cx="6562067" cy="6116920"/>
          </a:xfrm>
          <a:prstGeom prst="rect">
            <a:avLst/>
          </a:prstGeom>
          <a:noFill/>
          <a:ln>
            <a:noFill/>
          </a:ln>
        </p:spPr>
      </p:pic>
      <p:sp>
        <p:nvSpPr>
          <p:cNvPr id="296" name="Google Shape;296;p4"/>
          <p:cNvSpPr txBox="1"/>
          <p:nvPr/>
        </p:nvSpPr>
        <p:spPr>
          <a:xfrm>
            <a:off x="7317510" y="1142309"/>
            <a:ext cx="4186382" cy="401843"/>
          </a:xfrm>
          <a:prstGeom prst="rect">
            <a:avLst/>
          </a:prstGeom>
          <a:solidFill>
            <a:schemeClr val="accent2"/>
          </a:solid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lt1"/>
                </a:solidFill>
                <a:latin typeface="Calibri"/>
                <a:ea typeface="Calibri"/>
                <a:cs typeface="Calibri"/>
                <a:sym typeface="Calibri"/>
              </a:rPr>
              <a:t>Key Findings</a:t>
            </a:r>
            <a:endParaRPr sz="6000" b="0" i="0" u="none" strike="noStrike" cap="none">
              <a:solidFill>
                <a:schemeClr val="lt1"/>
              </a:solidFill>
              <a:latin typeface="Calibri"/>
              <a:ea typeface="Calibri"/>
              <a:cs typeface="Calibri"/>
              <a:sym typeface="Calibri"/>
            </a:endParaRPr>
          </a:p>
        </p:txBody>
      </p:sp>
      <p:sp>
        <p:nvSpPr>
          <p:cNvPr id="297" name="Google Shape;297;p4"/>
          <p:cNvSpPr txBox="1"/>
          <p:nvPr/>
        </p:nvSpPr>
        <p:spPr>
          <a:xfrm>
            <a:off x="7239000" y="1913140"/>
            <a:ext cx="4553931" cy="450427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Early Years Schooling for ages 3-5:</a:t>
            </a:r>
            <a:endParaRPr dirty="0"/>
          </a:p>
          <a:p>
            <a:pPr marL="914400" marR="0" lvl="0" indent="0" algn="l" rtl="0">
              <a:lnSpc>
                <a:spcPct val="90000"/>
              </a:lnSpc>
              <a:spcBef>
                <a:spcPts val="0"/>
              </a:spcBef>
              <a:spcAft>
                <a:spcPts val="0"/>
              </a:spcAft>
              <a:buNone/>
            </a:pPr>
            <a:r>
              <a:rPr lang="en-US" sz="1800" b="0"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73% </a:t>
            </a:r>
            <a:r>
              <a:rPr lang="en-US" sz="1800" b="0" i="0" u="none" strike="noStrike" cap="none" dirty="0">
                <a:solidFill>
                  <a:schemeClr val="dk1"/>
                </a:solidFill>
                <a:latin typeface="Arial"/>
                <a:ea typeface="Arial"/>
                <a:cs typeface="Arial"/>
                <a:sym typeface="Arial"/>
              </a:rPr>
              <a:t>Out of school</a:t>
            </a:r>
            <a:endParaRPr dirty="0"/>
          </a:p>
          <a:p>
            <a:pPr marL="914400" marR="0" lvl="0" indent="0" algn="l" rtl="0">
              <a:lnSpc>
                <a:spcPct val="90000"/>
              </a:lnSpc>
              <a:spcBef>
                <a:spcPts val="0"/>
              </a:spcBef>
              <a:spcAft>
                <a:spcPts val="0"/>
              </a:spcAft>
              <a:buNone/>
            </a:pPr>
            <a:endParaRPr sz="1800" b="1" i="0" u="none" strike="noStrike" cap="none" dirty="0">
              <a:solidFill>
                <a:schemeClr val="dk1"/>
              </a:solidFill>
              <a:latin typeface="Arial"/>
              <a:ea typeface="Arial"/>
              <a:cs typeface="Arial"/>
              <a:sym typeface="Arial"/>
            </a:endParaRPr>
          </a:p>
          <a:p>
            <a:pPr marL="914400"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48% </a:t>
            </a:r>
            <a:r>
              <a:rPr lang="en-US" sz="1800" b="0" i="0" u="none" strike="noStrike" cap="none" dirty="0">
                <a:solidFill>
                  <a:schemeClr val="dk1"/>
                </a:solidFill>
                <a:latin typeface="Arial"/>
                <a:ea typeface="Arial"/>
                <a:cs typeface="Arial"/>
                <a:sym typeface="Arial"/>
              </a:rPr>
              <a:t>in government schools</a:t>
            </a:r>
            <a:endParaRPr sz="32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52% </a:t>
            </a:r>
            <a:r>
              <a:rPr lang="en-US" sz="1800" b="0" i="0" u="none" strike="noStrike" cap="none" dirty="0">
                <a:solidFill>
                  <a:schemeClr val="dk1"/>
                </a:solidFill>
                <a:latin typeface="Arial"/>
                <a:ea typeface="Arial"/>
                <a:cs typeface="Arial"/>
                <a:sym typeface="Arial"/>
              </a:rPr>
              <a:t>in Private School</a:t>
            </a:r>
            <a:endParaRPr dirty="0"/>
          </a:p>
          <a:p>
            <a:pPr marL="914400" marR="0" lvl="0" indent="0" algn="l" rtl="0">
              <a:lnSpc>
                <a:spcPct val="90000"/>
              </a:lnSpc>
              <a:spcBef>
                <a:spcPts val="1000"/>
              </a:spcBef>
              <a:spcAft>
                <a:spcPts val="0"/>
              </a:spcAft>
              <a:buNone/>
            </a:pPr>
            <a:endParaRPr sz="1800" b="1" i="0" u="none" strike="noStrike" cap="none" dirty="0">
              <a:solidFill>
                <a:schemeClr val="dk1"/>
              </a:solidFill>
              <a:latin typeface="Arial"/>
              <a:ea typeface="Arial"/>
              <a:cs typeface="Arial"/>
              <a:sym typeface="Arial"/>
            </a:endParaRPr>
          </a:p>
          <a:p>
            <a:pPr marL="60325" marR="0" lvl="0" indent="0" algn="l" rtl="0">
              <a:lnSpc>
                <a:spcPct val="90000"/>
              </a:lnSpc>
              <a:spcBef>
                <a:spcPts val="0"/>
              </a:spcBef>
              <a:spcAft>
                <a:spcPts val="0"/>
              </a:spcAft>
              <a:buNone/>
            </a:pPr>
            <a:r>
              <a:rPr lang="en-US" sz="1800" b="1" i="0" u="none" strike="noStrike" cap="none" dirty="0">
                <a:solidFill>
                  <a:schemeClr val="dk1"/>
                </a:solidFill>
                <a:latin typeface="Arial"/>
                <a:ea typeface="Arial"/>
                <a:cs typeface="Arial"/>
                <a:sym typeface="Arial"/>
              </a:rPr>
              <a:t>Enrollment Rate for ages 6-16</a:t>
            </a:r>
            <a:endParaRPr dirty="0"/>
          </a:p>
          <a:p>
            <a:pPr marL="914400" marR="0" lvl="0" indent="0" algn="l" rtl="0">
              <a:lnSpc>
                <a:spcPct val="90000"/>
              </a:lnSpc>
              <a:spcBef>
                <a:spcPts val="1000"/>
              </a:spcBef>
              <a:spcAft>
                <a:spcPts val="0"/>
              </a:spcAft>
              <a:buNone/>
            </a:pPr>
            <a:endParaRPr sz="1100" b="1"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14.4% </a:t>
            </a:r>
            <a:r>
              <a:rPr lang="en-US" sz="1800" b="0" i="0" u="none" strike="noStrike" cap="none" dirty="0">
                <a:solidFill>
                  <a:schemeClr val="dk1"/>
                </a:solidFill>
                <a:latin typeface="Arial"/>
                <a:ea typeface="Arial"/>
                <a:cs typeface="Arial"/>
                <a:sym typeface="Arial"/>
              </a:rPr>
              <a:t>Out-of-School Children  </a:t>
            </a: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a:p>
            <a:pPr marL="914400" marR="0" lvl="0" indent="0" algn="l" rtl="0">
              <a:lnSpc>
                <a:spcPct val="90000"/>
              </a:lnSpc>
              <a:spcBef>
                <a:spcPts val="1000"/>
              </a:spcBef>
              <a:spcAft>
                <a:spcPts val="0"/>
              </a:spcAft>
              <a:buNone/>
            </a:pPr>
            <a:r>
              <a:rPr lang="en-US" sz="1800" b="1" i="0" u="none" strike="noStrike" cap="none" dirty="0">
                <a:solidFill>
                  <a:schemeClr val="dk1"/>
                </a:solidFill>
                <a:latin typeface="Arial"/>
                <a:ea typeface="Arial"/>
                <a:cs typeface="Arial"/>
                <a:sym typeface="Arial"/>
              </a:rPr>
              <a:t>85.6% </a:t>
            </a:r>
            <a:r>
              <a:rPr lang="en-US" sz="1800" b="0" i="0" u="none" strike="noStrike" cap="none" dirty="0">
                <a:solidFill>
                  <a:schemeClr val="dk1"/>
                </a:solidFill>
                <a:latin typeface="Arial"/>
                <a:ea typeface="Arial"/>
                <a:cs typeface="Arial"/>
                <a:sym typeface="Arial"/>
              </a:rPr>
              <a:t>Enrolled in schools</a:t>
            </a:r>
            <a:endParaRPr dirty="0"/>
          </a:p>
          <a:p>
            <a:pPr marL="1200150" marR="0" lvl="0" indent="-285750" algn="l" rtl="0">
              <a:lnSpc>
                <a:spcPct val="90000"/>
              </a:lnSpc>
              <a:spcBef>
                <a:spcPts val="0"/>
              </a:spcBef>
              <a:spcAft>
                <a:spcPts val="0"/>
              </a:spcAft>
              <a:buClr>
                <a:schemeClr val="dk1"/>
              </a:buClr>
              <a:buSzPts val="1900"/>
              <a:buFont typeface="Arial"/>
              <a:buChar char="•"/>
            </a:pPr>
            <a:r>
              <a:rPr lang="en-US" sz="1800" dirty="0">
                <a:solidFill>
                  <a:schemeClr val="dk1"/>
                </a:solidFill>
              </a:rPr>
              <a:t>76.6%</a:t>
            </a:r>
            <a:r>
              <a:rPr lang="en-US" sz="1800" b="0" i="0" u="none" strike="noStrike" cap="none" dirty="0">
                <a:solidFill>
                  <a:schemeClr val="dk1"/>
                </a:solidFill>
                <a:latin typeface="Arial"/>
                <a:ea typeface="Arial"/>
                <a:cs typeface="Arial"/>
                <a:sym typeface="Arial"/>
              </a:rPr>
              <a:t>% in government schools</a:t>
            </a:r>
            <a:endParaRPr dirty="0"/>
          </a:p>
          <a:p>
            <a:pPr marL="1200150" marR="0" lvl="0" indent="-285750" algn="l" rtl="0">
              <a:lnSpc>
                <a:spcPct val="90000"/>
              </a:lnSpc>
              <a:spcBef>
                <a:spcPts val="1000"/>
              </a:spcBef>
              <a:spcAft>
                <a:spcPts val="0"/>
              </a:spcAft>
              <a:buClr>
                <a:schemeClr val="dk1"/>
              </a:buClr>
              <a:buSzPts val="1900"/>
              <a:buFont typeface="Arial"/>
              <a:buChar char="•"/>
            </a:pPr>
            <a:r>
              <a:rPr lang="en-US" sz="1800" dirty="0">
                <a:solidFill>
                  <a:schemeClr val="dk1"/>
                </a:solidFill>
              </a:rPr>
              <a:t>23.4%</a:t>
            </a:r>
            <a:r>
              <a:rPr lang="en-US" sz="1800" b="0" i="0" u="none" strike="noStrike" cap="none" dirty="0">
                <a:solidFill>
                  <a:schemeClr val="dk1"/>
                </a:solidFill>
                <a:latin typeface="Arial"/>
                <a:ea typeface="Arial"/>
                <a:cs typeface="Arial"/>
                <a:sym typeface="Arial"/>
              </a:rPr>
              <a:t>% in Private School</a:t>
            </a:r>
            <a:endParaRPr dirty="0"/>
          </a:p>
        </p:txBody>
      </p:sp>
      <p:pic>
        <p:nvPicPr>
          <p:cNvPr id="298" name="Google Shape;298;p4"/>
          <p:cNvPicPr preferRelativeResize="0"/>
          <p:nvPr/>
        </p:nvPicPr>
        <p:blipFill rotWithShape="1">
          <a:blip r:embed="rId4">
            <a:alphaModFix/>
          </a:blip>
          <a:srcRect/>
          <a:stretch/>
        </p:blipFill>
        <p:spPr>
          <a:xfrm>
            <a:off x="7352182" y="2387946"/>
            <a:ext cx="674395" cy="431224"/>
          </a:xfrm>
          <a:prstGeom prst="rect">
            <a:avLst/>
          </a:prstGeom>
          <a:noFill/>
          <a:ln>
            <a:noFill/>
          </a:ln>
        </p:spPr>
      </p:pic>
      <p:pic>
        <p:nvPicPr>
          <p:cNvPr id="299" name="Google Shape;299;p4"/>
          <p:cNvPicPr preferRelativeResize="0"/>
          <p:nvPr/>
        </p:nvPicPr>
        <p:blipFill rotWithShape="1">
          <a:blip r:embed="rId5">
            <a:alphaModFix/>
          </a:blip>
          <a:srcRect/>
          <a:stretch/>
        </p:blipFill>
        <p:spPr>
          <a:xfrm>
            <a:off x="7360601" y="2926415"/>
            <a:ext cx="735588" cy="523486"/>
          </a:xfrm>
          <a:prstGeom prst="rect">
            <a:avLst/>
          </a:prstGeom>
          <a:noFill/>
          <a:ln>
            <a:noFill/>
          </a:ln>
        </p:spPr>
      </p:pic>
      <p:pic>
        <p:nvPicPr>
          <p:cNvPr id="300" name="Google Shape;300;p4"/>
          <p:cNvPicPr preferRelativeResize="0"/>
          <p:nvPr/>
        </p:nvPicPr>
        <p:blipFill rotWithShape="1">
          <a:blip r:embed="rId5">
            <a:alphaModFix/>
          </a:blip>
          <a:srcRect/>
          <a:stretch/>
        </p:blipFill>
        <p:spPr>
          <a:xfrm>
            <a:off x="7360601" y="5192205"/>
            <a:ext cx="735588" cy="523486"/>
          </a:xfrm>
          <a:prstGeom prst="rect">
            <a:avLst/>
          </a:prstGeom>
          <a:noFill/>
          <a:ln>
            <a:noFill/>
          </a:ln>
        </p:spPr>
      </p:pic>
      <p:pic>
        <p:nvPicPr>
          <p:cNvPr id="301" name="Google Shape;301;p4"/>
          <p:cNvPicPr preferRelativeResize="0"/>
          <p:nvPr/>
        </p:nvPicPr>
        <p:blipFill rotWithShape="1">
          <a:blip r:embed="rId6">
            <a:alphaModFix/>
          </a:blip>
          <a:srcRect/>
          <a:stretch/>
        </p:blipFill>
        <p:spPr>
          <a:xfrm>
            <a:off x="7507031" y="4463176"/>
            <a:ext cx="519546" cy="499940"/>
          </a:xfrm>
          <a:prstGeom prst="rect">
            <a:avLst/>
          </a:prstGeom>
          <a:noFill/>
          <a:ln>
            <a:noFill/>
          </a:ln>
        </p:spPr>
      </p:pic>
      <p:sp>
        <p:nvSpPr>
          <p:cNvPr id="2" name="TextBox 1">
            <a:extLst>
              <a:ext uri="{FF2B5EF4-FFF2-40B4-BE49-F238E27FC236}">
                <a16:creationId xmlns:a16="http://schemas.microsoft.com/office/drawing/2014/main" id="{B528A31A-CDC9-E041-9EC1-81CE7FB94740}"/>
              </a:ext>
            </a:extLst>
          </p:cNvPr>
          <p:cNvSpPr txBox="1"/>
          <p:nvPr/>
        </p:nvSpPr>
        <p:spPr>
          <a:xfrm>
            <a:off x="8112461" y="4809227"/>
            <a:ext cx="3709098" cy="307777"/>
          </a:xfrm>
          <a:prstGeom prst="rect">
            <a:avLst/>
          </a:prstGeom>
          <a:noFill/>
        </p:spPr>
        <p:txBody>
          <a:bodyPr wrap="square" rtlCol="0">
            <a:spAutoFit/>
          </a:bodyPr>
          <a:lstStyle/>
          <a:p>
            <a:r>
              <a:rPr lang="en-US" b="1" dirty="0"/>
              <a:t>Girls OOS = 7% 	Boys OOS</a:t>
            </a:r>
            <a:r>
              <a:rPr lang="en-US" dirty="0"/>
              <a:t>= </a:t>
            </a:r>
            <a:r>
              <a:rPr lang="en-US" b="1" dirty="0"/>
              <a:t>7%</a:t>
            </a:r>
          </a:p>
        </p:txBody>
      </p:sp>
      <p:sp>
        <p:nvSpPr>
          <p:cNvPr id="3" name="Slide Number Placeholder 2">
            <a:extLst>
              <a:ext uri="{FF2B5EF4-FFF2-40B4-BE49-F238E27FC236}">
                <a16:creationId xmlns:a16="http://schemas.microsoft.com/office/drawing/2014/main" id="{A8E558CB-F10B-77F9-5C81-EAA35AECE7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4640</Words>
  <Application>Microsoft Office PowerPoint</Application>
  <PresentationFormat>Widescreen</PresentationFormat>
  <Paragraphs>1006</Paragraphs>
  <Slides>40</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Aptos Narrow</vt:lpstr>
      <vt:lpstr>Arial</vt:lpstr>
      <vt:lpstr>Calibri</vt:lpstr>
      <vt:lpstr>Noto Sans Symbols</vt:lpstr>
      <vt:lpstr>Times New Roman</vt:lpstr>
      <vt:lpstr>Wingdings</vt:lpstr>
      <vt:lpstr>Office Theme</vt:lpstr>
      <vt:lpstr>PowerPoint Presentation</vt:lpstr>
      <vt:lpstr>PowerPoint Presentation</vt:lpstr>
      <vt:lpstr>Why Politics Matter: Understanding Power to Reform Education</vt:lpstr>
      <vt:lpstr>Introduction and Objectives</vt:lpstr>
      <vt:lpstr>Consultations with Stakeholders and Academics</vt:lpstr>
      <vt:lpstr>Research Methodology</vt:lpstr>
      <vt:lpstr>PowerPoint Presentation</vt:lpstr>
      <vt:lpstr>Data Collection Tools and Instruments</vt:lpstr>
      <vt:lpstr>PowerPoint Presentation</vt:lpstr>
      <vt:lpstr>PowerPoint Presentation</vt:lpstr>
      <vt:lpstr>Kasur IX, Punjab - PP 183</vt:lpstr>
      <vt:lpstr>PowerPoint Presentation</vt:lpstr>
      <vt:lpstr>PowerPoint Presentation</vt:lpstr>
      <vt:lpstr>Bahawalpur X, Punjab - PP 254</vt:lpstr>
      <vt:lpstr>PowerPoint Presentation</vt:lpstr>
      <vt:lpstr>PowerPoint Presentation</vt:lpstr>
      <vt:lpstr>Quetta 6, Balochistan - PB 43</vt:lpstr>
      <vt:lpstr>PowerPoint Presentation</vt:lpstr>
      <vt:lpstr>PowerPoint Presentation</vt:lpstr>
      <vt:lpstr>Kech 2, Balochistan - PB 26</vt:lpstr>
      <vt:lpstr>PowerPoint Presentation</vt:lpstr>
      <vt:lpstr>PowerPoint Presentation</vt:lpstr>
      <vt:lpstr>Karachi West, Sindh - PS 121</vt:lpstr>
      <vt:lpstr>PowerPoint Presentation</vt:lpstr>
      <vt:lpstr>PowerPoint Presentation</vt:lpstr>
      <vt:lpstr>Umerkot, Sindh - PS 51</vt:lpstr>
      <vt:lpstr>PowerPoint Presentation</vt:lpstr>
      <vt:lpstr>PowerPoint Presentation</vt:lpstr>
      <vt:lpstr>Lower Dir, Khyber Pakhtunkhwa - PK 14</vt:lpstr>
      <vt:lpstr>PowerPoint Presentation</vt:lpstr>
      <vt:lpstr>PowerPoint Presentation</vt:lpstr>
      <vt:lpstr>Swabi, Khyber Pakhtunkhwa - PK 52</vt:lpstr>
      <vt:lpstr>Coverage of Social Protection, Vaccination and Birth Registration</vt:lpstr>
      <vt:lpstr>Findings from the FGD:</vt:lpstr>
      <vt:lpstr>Findings from the FGD:</vt:lpstr>
      <vt:lpstr>Key Insights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Khair Ul Bashar</cp:lastModifiedBy>
  <cp:revision>73</cp:revision>
  <dcterms:created xsi:type="dcterms:W3CDTF">2025-03-19T01:24:26Z</dcterms:created>
  <dcterms:modified xsi:type="dcterms:W3CDTF">2025-06-04T05:55:40Z</dcterms:modified>
</cp:coreProperties>
</file>